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4213" r:id="rId1"/>
  </p:sldMasterIdLst>
  <p:notesMasterIdLst>
    <p:notesMasterId r:id="rId25"/>
  </p:notesMasterIdLst>
  <p:handoutMasterIdLst>
    <p:handoutMasterId r:id="rId26"/>
  </p:handoutMasterIdLst>
  <p:sldIdLst>
    <p:sldId id="256" r:id="rId2"/>
    <p:sldId id="308" r:id="rId3"/>
    <p:sldId id="270" r:id="rId4"/>
    <p:sldId id="258" r:id="rId5"/>
    <p:sldId id="261" r:id="rId6"/>
    <p:sldId id="268" r:id="rId7"/>
    <p:sldId id="311" r:id="rId8"/>
    <p:sldId id="312" r:id="rId9"/>
    <p:sldId id="313" r:id="rId10"/>
    <p:sldId id="325" r:id="rId11"/>
    <p:sldId id="314" r:id="rId12"/>
    <p:sldId id="316" r:id="rId13"/>
    <p:sldId id="328" r:id="rId14"/>
    <p:sldId id="315" r:id="rId15"/>
    <p:sldId id="331" r:id="rId16"/>
    <p:sldId id="333" r:id="rId17"/>
    <p:sldId id="326" r:id="rId18"/>
    <p:sldId id="327" r:id="rId19"/>
    <p:sldId id="334" r:id="rId20"/>
    <p:sldId id="335" r:id="rId21"/>
    <p:sldId id="336" r:id="rId22"/>
    <p:sldId id="264" r:id="rId23"/>
    <p:sldId id="265" r:id="rId24"/>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FFFF00"/>
    <a:srgbClr val="FF3399"/>
    <a:srgbClr val="99CCFF"/>
    <a:srgbClr val="FFCC66"/>
    <a:srgbClr val="CCCCFF"/>
    <a:srgbClr val="FF0000"/>
    <a:srgbClr val="FF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6877" autoAdjust="0"/>
    <p:restoredTop sz="94581" autoAdjust="0"/>
  </p:normalViewPr>
  <p:slideViewPr>
    <p:cSldViewPr>
      <p:cViewPr varScale="1">
        <p:scale>
          <a:sx n="74" d="100"/>
          <a:sy n="74" d="100"/>
        </p:scale>
        <p:origin x="-1704"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38" d="100"/>
          <a:sy n="38" d="100"/>
        </p:scale>
        <p:origin x="-1530"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roundedCorners val="1"/>
  <c:style val="2"/>
  <c:chart>
    <c:title>
      <c:tx>
        <c:rich>
          <a:bodyPr/>
          <a:lstStyle/>
          <a:p>
            <a:pPr>
              <a:defRPr sz="1570" b="1" i="0" u="none" strike="noStrike" baseline="0">
                <a:solidFill>
                  <a:srgbClr val="FFFFFF"/>
                </a:solidFill>
                <a:latin typeface="Bookman Old Style"/>
                <a:ea typeface="Bookman Old Style"/>
                <a:cs typeface="Bookman Old Style"/>
              </a:defRPr>
            </a:pPr>
            <a:r>
              <a:rPr lang="en-US" sz="2400" dirty="0">
                <a:solidFill>
                  <a:schemeClr val="bg1"/>
                </a:solidFill>
              </a:rPr>
              <a:t>Total Revenue: $2.57 Trillion</a:t>
            </a:r>
          </a:p>
        </c:rich>
      </c:tx>
      <c:layout>
        <c:manualLayout>
          <c:xMode val="edge"/>
          <c:yMode val="edge"/>
          <c:x val="0.26415094339622641"/>
          <c:y val="0"/>
        </c:manualLayout>
      </c:layout>
      <c:overlay val="1"/>
      <c:spPr>
        <a:noFill/>
        <a:ln w="19939">
          <a:noFill/>
        </a:ln>
      </c:spPr>
    </c:title>
    <c:autoTitleDeleted val="0"/>
    <c:view3D>
      <c:rotX val="30"/>
      <c:hPercent val="40"/>
      <c:rotY val="210"/>
      <c:rAngAx val="1"/>
    </c:view3D>
    <c:floor>
      <c:thickness val="0"/>
    </c:floor>
    <c:sideWall>
      <c:thickness val="0"/>
    </c:sideWall>
    <c:backWall>
      <c:thickness val="0"/>
    </c:backWall>
    <c:plotArea>
      <c:layout>
        <c:manualLayout>
          <c:layoutTarget val="inner"/>
          <c:xMode val="edge"/>
          <c:yMode val="edge"/>
          <c:x val="9.8779134295227528E-2"/>
          <c:y val="9.461663947797716E-2"/>
          <c:w val="0.8091009988901221"/>
          <c:h val="0.65415986949429039"/>
        </c:manualLayout>
      </c:layout>
      <c:pie3DChart>
        <c:varyColors val="1"/>
        <c:ser>
          <c:idx val="0"/>
          <c:order val="0"/>
          <c:tx>
            <c:strRef>
              <c:f>Sheet1!$A$2</c:f>
              <c:strCache>
                <c:ptCount val="1"/>
              </c:strCache>
            </c:strRef>
          </c:tx>
          <c:spPr>
            <a:solidFill>
              <a:schemeClr val="accent1"/>
            </a:solidFill>
            <a:ln w="9969">
              <a:solidFill>
                <a:schemeClr val="tx1"/>
              </a:solidFill>
              <a:prstDash val="solid"/>
            </a:ln>
          </c:spPr>
          <c:dPt>
            <c:idx val="0"/>
            <c:bubble3D val="0"/>
            <c:spPr>
              <a:solidFill>
                <a:srgbClr val="FFFF99"/>
              </a:solidFill>
              <a:ln w="9969">
                <a:solidFill>
                  <a:schemeClr val="tx1"/>
                </a:solidFill>
                <a:prstDash val="solid"/>
              </a:ln>
            </c:spPr>
          </c:dPt>
          <c:dPt>
            <c:idx val="1"/>
            <c:bubble3D val="0"/>
            <c:spPr>
              <a:solidFill>
                <a:srgbClr val="99CCFF"/>
              </a:solidFill>
              <a:ln w="9969">
                <a:solidFill>
                  <a:schemeClr val="tx1"/>
                </a:solidFill>
                <a:prstDash val="solid"/>
              </a:ln>
            </c:spPr>
          </c:dPt>
          <c:dPt>
            <c:idx val="2"/>
            <c:bubble3D val="0"/>
            <c:spPr>
              <a:solidFill>
                <a:srgbClr val="FFCC99"/>
              </a:solidFill>
              <a:ln w="9969">
                <a:solidFill>
                  <a:schemeClr val="tx1"/>
                </a:solidFill>
                <a:prstDash val="solid"/>
              </a:ln>
            </c:spPr>
          </c:dPt>
          <c:dPt>
            <c:idx val="3"/>
            <c:bubble3D val="0"/>
            <c:spPr>
              <a:solidFill>
                <a:srgbClr val="CCFFCC"/>
              </a:solidFill>
              <a:ln w="9969">
                <a:solidFill>
                  <a:schemeClr val="tx1"/>
                </a:solidFill>
                <a:prstDash val="solid"/>
              </a:ln>
            </c:spPr>
          </c:dPt>
          <c:dPt>
            <c:idx val="4"/>
            <c:bubble3D val="0"/>
            <c:spPr>
              <a:solidFill>
                <a:srgbClr val="FF99CC"/>
              </a:solidFill>
              <a:ln w="9969">
                <a:solidFill>
                  <a:schemeClr val="tx1"/>
                </a:solidFill>
                <a:prstDash val="solid"/>
              </a:ln>
            </c:spPr>
          </c:dPt>
          <c:dLbls>
            <c:dLbl>
              <c:idx val="0"/>
              <c:layout>
                <c:manualLayout>
                  <c:x val="8.4350721420643732E-2"/>
                  <c:y val="-4.2372917553325402E-2"/>
                </c:manualLayout>
              </c:layout>
              <c:tx>
                <c:rich>
                  <a:bodyPr/>
                  <a:lstStyle/>
                  <a:p>
                    <a:r>
                      <a:rPr lang="en-US" dirty="0">
                        <a:solidFill>
                          <a:schemeClr val="bg1"/>
                        </a:solidFill>
                      </a:rPr>
                      <a:t>, Individual Income Taxes, 1164, 45%</a:t>
                    </a:r>
                  </a:p>
                </c:rich>
              </c:tx>
              <c:dLblPos val="bestFit"/>
              <c:showLegendKey val="1"/>
              <c:showVal val="1"/>
              <c:showCatName val="1"/>
              <c:showSerName val="1"/>
              <c:showPercent val="1"/>
              <c:showBubbleSize val="1"/>
            </c:dLbl>
            <c:dLbl>
              <c:idx val="1"/>
              <c:layout>
                <c:manualLayout>
                  <c:x val="2.7581589403515367E-2"/>
                  <c:y val="-0.13135851595630715"/>
                </c:manualLayout>
              </c:layout>
              <c:tx>
                <c:rich>
                  <a:bodyPr/>
                  <a:lstStyle/>
                  <a:p>
                    <a:r>
                      <a:rPr lang="en-US" dirty="0">
                        <a:solidFill>
                          <a:schemeClr val="bg1"/>
                        </a:solidFill>
                      </a:rPr>
                      <a:t>, Social Insurance Payroll Taxes, 870, 34%</a:t>
                    </a:r>
                  </a:p>
                </c:rich>
              </c:tx>
              <c:dLblPos val="bestFit"/>
              <c:showLegendKey val="1"/>
              <c:showVal val="1"/>
              <c:showCatName val="1"/>
              <c:showSerName val="1"/>
              <c:showPercent val="1"/>
              <c:showBubbleSize val="1"/>
            </c:dLbl>
            <c:dLbl>
              <c:idx val="2"/>
              <c:layout/>
              <c:tx>
                <c:rich>
                  <a:bodyPr/>
                  <a:lstStyle/>
                  <a:p>
                    <a:r>
                      <a:rPr lang="en-US" dirty="0"/>
                      <a:t>, </a:t>
                    </a:r>
                    <a:r>
                      <a:rPr lang="en-US" dirty="0">
                        <a:solidFill>
                          <a:schemeClr val="bg1"/>
                        </a:solidFill>
                      </a:rPr>
                      <a:t>Corporate Income Taxes, 370, 14%</a:t>
                    </a:r>
                  </a:p>
                </c:rich>
              </c:tx>
              <c:showLegendKey val="1"/>
              <c:showVal val="1"/>
              <c:showCatName val="1"/>
              <c:showSerName val="1"/>
              <c:showPercent val="1"/>
              <c:showBubbleSize val="1"/>
            </c:dLbl>
            <c:dLbl>
              <c:idx val="3"/>
              <c:layout>
                <c:manualLayout>
                  <c:x val="0.23650160565923459"/>
                  <c:y val="1.2383851870273145E-2"/>
                </c:manualLayout>
              </c:layout>
              <c:tx>
                <c:rich>
                  <a:bodyPr/>
                  <a:lstStyle/>
                  <a:p>
                    <a:r>
                      <a:rPr lang="en-US" dirty="0">
                        <a:solidFill>
                          <a:schemeClr val="bg1"/>
                        </a:solidFill>
                      </a:rPr>
                      <a:t>, Excise Taxes, 65, 3%</a:t>
                    </a:r>
                  </a:p>
                </c:rich>
              </c:tx>
              <c:dLblPos val="bestFit"/>
              <c:showLegendKey val="1"/>
              <c:showVal val="1"/>
              <c:showCatName val="1"/>
              <c:showSerName val="1"/>
              <c:showPercent val="1"/>
              <c:showBubbleSize val="1"/>
            </c:dLbl>
            <c:dLbl>
              <c:idx val="4"/>
              <c:layout>
                <c:manualLayout>
                  <c:x val="6.6562403574734585E-2"/>
                  <c:y val="4.4630261981226146E-2"/>
                </c:manualLayout>
              </c:layout>
              <c:tx>
                <c:rich>
                  <a:bodyPr/>
                  <a:lstStyle/>
                  <a:p>
                    <a:r>
                      <a:rPr lang="en-US" dirty="0">
                        <a:solidFill>
                          <a:schemeClr val="bg1"/>
                        </a:solidFill>
                      </a:rPr>
                      <a:t>, Other Taxes, 100, 4%</a:t>
                    </a:r>
                  </a:p>
                </c:rich>
              </c:tx>
              <c:dLblPos val="bestFit"/>
              <c:showLegendKey val="1"/>
              <c:showVal val="1"/>
              <c:showCatName val="1"/>
              <c:showSerName val="1"/>
              <c:showPercent val="1"/>
              <c:showBubbleSize val="1"/>
            </c:dLbl>
            <c:numFmt formatCode="0%" sourceLinked="0"/>
            <c:spPr>
              <a:noFill/>
              <a:ln w="19939">
                <a:noFill/>
              </a:ln>
            </c:spPr>
            <c:txPr>
              <a:bodyPr/>
              <a:lstStyle/>
              <a:p>
                <a:pPr>
                  <a:defRPr sz="1256" b="1" i="0" u="none" strike="noStrike" baseline="0">
                    <a:solidFill>
                      <a:srgbClr val="FFFFFF"/>
                    </a:solidFill>
                    <a:latin typeface="Bookman Old Style"/>
                    <a:ea typeface="Bookman Old Style"/>
                    <a:cs typeface="Bookman Old Style"/>
                  </a:defRPr>
                </a:pPr>
                <a:endParaRPr lang="en-US"/>
              </a:p>
            </c:txPr>
            <c:showLegendKey val="1"/>
            <c:showVal val="1"/>
            <c:showCatName val="1"/>
            <c:showSerName val="1"/>
            <c:showPercent val="1"/>
            <c:showBubbleSize val="1"/>
            <c:showLeaderLines val="1"/>
          </c:dLbls>
          <c:cat>
            <c:strRef>
              <c:f>Sheet1!$B$1:$F$1</c:f>
              <c:strCache>
                <c:ptCount val="5"/>
                <c:pt idx="0">
                  <c:v>Individual Income Taxes</c:v>
                </c:pt>
                <c:pt idx="1">
                  <c:v>Social Insurance Payroll Taxes</c:v>
                </c:pt>
                <c:pt idx="2">
                  <c:v>Corporate Income Taxes</c:v>
                </c:pt>
                <c:pt idx="3">
                  <c:v>Excise Taxes</c:v>
                </c:pt>
                <c:pt idx="4">
                  <c:v>Other Taxes</c:v>
                </c:pt>
              </c:strCache>
            </c:strRef>
          </c:cat>
          <c:val>
            <c:numRef>
              <c:f>Sheet1!$B$2:$F$2</c:f>
              <c:numCache>
                <c:formatCode>General</c:formatCode>
                <c:ptCount val="5"/>
                <c:pt idx="0">
                  <c:v>1164</c:v>
                </c:pt>
                <c:pt idx="1">
                  <c:v>870</c:v>
                </c:pt>
                <c:pt idx="2">
                  <c:v>370</c:v>
                </c:pt>
                <c:pt idx="3">
                  <c:v>65</c:v>
                </c:pt>
                <c:pt idx="4">
                  <c:v>100</c:v>
                </c:pt>
              </c:numCache>
            </c:numRef>
          </c:val>
        </c:ser>
        <c:ser>
          <c:idx val="1"/>
          <c:order val="1"/>
          <c:tx>
            <c:strRef>
              <c:f>Sheet1!$A$3</c:f>
              <c:strCache>
                <c:ptCount val="1"/>
              </c:strCache>
            </c:strRef>
          </c:tx>
          <c:spPr>
            <a:solidFill>
              <a:schemeClr val="accent2"/>
            </a:solidFill>
            <a:ln w="9969">
              <a:solidFill>
                <a:schemeClr val="tx1"/>
              </a:solidFill>
              <a:prstDash val="solid"/>
            </a:ln>
          </c:spPr>
          <c:dPt>
            <c:idx val="0"/>
            <c:bubble3D val="0"/>
            <c:spPr>
              <a:solidFill>
                <a:schemeClr val="accent1"/>
              </a:solidFill>
              <a:ln w="9969">
                <a:solidFill>
                  <a:schemeClr val="tx1"/>
                </a:solidFill>
                <a:prstDash val="solid"/>
              </a:ln>
            </c:spPr>
          </c:dPt>
          <c:dPt>
            <c:idx val="1"/>
            <c:bubble3D val="0"/>
          </c:dPt>
          <c:dPt>
            <c:idx val="2"/>
            <c:bubble3D val="0"/>
            <c:spPr>
              <a:solidFill>
                <a:schemeClr val="hlink"/>
              </a:solidFill>
              <a:ln w="9969">
                <a:solidFill>
                  <a:schemeClr val="tx1"/>
                </a:solidFill>
                <a:prstDash val="solid"/>
              </a:ln>
            </c:spPr>
          </c:dPt>
          <c:dPt>
            <c:idx val="3"/>
            <c:bubble3D val="0"/>
            <c:spPr>
              <a:solidFill>
                <a:schemeClr val="folHlink"/>
              </a:solidFill>
              <a:ln w="9969">
                <a:solidFill>
                  <a:schemeClr val="tx1"/>
                </a:solidFill>
                <a:prstDash val="solid"/>
              </a:ln>
            </c:spPr>
          </c:dPt>
          <c:dPt>
            <c:idx val="4"/>
            <c:bubble3D val="0"/>
            <c:spPr>
              <a:solidFill>
                <a:schemeClr val="bg2"/>
              </a:solidFill>
              <a:ln w="9969">
                <a:solidFill>
                  <a:schemeClr val="tx1"/>
                </a:solidFill>
                <a:prstDash val="solid"/>
              </a:ln>
            </c:spPr>
          </c:dPt>
          <c:dLbls>
            <c:numFmt formatCode="0%" sourceLinked="0"/>
            <c:spPr>
              <a:noFill/>
              <a:ln w="19939">
                <a:noFill/>
              </a:ln>
            </c:spPr>
            <c:txPr>
              <a:bodyPr/>
              <a:lstStyle/>
              <a:p>
                <a:pPr>
                  <a:defRPr sz="2021" b="1" i="0" u="none" strike="noStrike" baseline="0">
                    <a:solidFill>
                      <a:schemeClr val="tx1"/>
                    </a:solidFill>
                    <a:latin typeface="Times New Roman"/>
                    <a:ea typeface="Times New Roman"/>
                    <a:cs typeface="Times New Roman"/>
                  </a:defRPr>
                </a:pPr>
                <a:endParaRPr lang="en-US"/>
              </a:p>
            </c:txPr>
            <c:showLegendKey val="1"/>
            <c:showVal val="1"/>
            <c:showCatName val="1"/>
            <c:showSerName val="1"/>
            <c:showPercent val="1"/>
            <c:showBubbleSize val="1"/>
            <c:showLeaderLines val="1"/>
          </c:dLbls>
          <c:cat>
            <c:strRef>
              <c:f>Sheet1!$B$1:$F$1</c:f>
              <c:strCache>
                <c:ptCount val="5"/>
                <c:pt idx="0">
                  <c:v>Individual Income Taxes</c:v>
                </c:pt>
                <c:pt idx="1">
                  <c:v>Social Insurance Payroll Taxes</c:v>
                </c:pt>
                <c:pt idx="2">
                  <c:v>Corporate Income Taxes</c:v>
                </c:pt>
                <c:pt idx="3">
                  <c:v>Excise Taxes</c:v>
                </c:pt>
                <c:pt idx="4">
                  <c:v>Other Taxes</c:v>
                </c:pt>
              </c:strCache>
            </c:strRef>
          </c:cat>
          <c:val>
            <c:numRef>
              <c:f>Sheet1!$B$3:$F$3</c:f>
              <c:numCache>
                <c:formatCode>General</c:formatCode>
                <c:ptCount val="5"/>
              </c:numCache>
            </c:numRef>
          </c:val>
        </c:ser>
        <c:ser>
          <c:idx val="2"/>
          <c:order val="2"/>
          <c:tx>
            <c:strRef>
              <c:f>Sheet1!$A$4</c:f>
              <c:strCache>
                <c:ptCount val="1"/>
              </c:strCache>
            </c:strRef>
          </c:tx>
          <c:spPr>
            <a:solidFill>
              <a:schemeClr val="hlink"/>
            </a:solidFill>
            <a:ln w="9969">
              <a:solidFill>
                <a:schemeClr val="tx1"/>
              </a:solidFill>
              <a:prstDash val="solid"/>
            </a:ln>
          </c:spPr>
          <c:dPt>
            <c:idx val="0"/>
            <c:bubble3D val="0"/>
            <c:spPr>
              <a:solidFill>
                <a:schemeClr val="accent1"/>
              </a:solidFill>
              <a:ln w="9969">
                <a:solidFill>
                  <a:schemeClr val="tx1"/>
                </a:solidFill>
                <a:prstDash val="solid"/>
              </a:ln>
            </c:spPr>
          </c:dPt>
          <c:dPt>
            <c:idx val="1"/>
            <c:bubble3D val="0"/>
            <c:spPr>
              <a:solidFill>
                <a:schemeClr val="accent2"/>
              </a:solidFill>
              <a:ln w="9969">
                <a:solidFill>
                  <a:schemeClr val="tx1"/>
                </a:solidFill>
                <a:prstDash val="solid"/>
              </a:ln>
            </c:spPr>
          </c:dPt>
          <c:dPt>
            <c:idx val="2"/>
            <c:bubble3D val="0"/>
          </c:dPt>
          <c:dPt>
            <c:idx val="3"/>
            <c:bubble3D val="0"/>
            <c:spPr>
              <a:solidFill>
                <a:schemeClr val="folHlink"/>
              </a:solidFill>
              <a:ln w="9969">
                <a:solidFill>
                  <a:schemeClr val="tx1"/>
                </a:solidFill>
                <a:prstDash val="solid"/>
              </a:ln>
            </c:spPr>
          </c:dPt>
          <c:dPt>
            <c:idx val="4"/>
            <c:bubble3D val="0"/>
            <c:spPr>
              <a:solidFill>
                <a:schemeClr val="bg2"/>
              </a:solidFill>
              <a:ln w="9969">
                <a:solidFill>
                  <a:schemeClr val="tx1"/>
                </a:solidFill>
                <a:prstDash val="solid"/>
              </a:ln>
            </c:spPr>
          </c:dPt>
          <c:dLbls>
            <c:numFmt formatCode="0%" sourceLinked="0"/>
            <c:spPr>
              <a:noFill/>
              <a:ln w="19939">
                <a:noFill/>
              </a:ln>
            </c:spPr>
            <c:txPr>
              <a:bodyPr/>
              <a:lstStyle/>
              <a:p>
                <a:pPr>
                  <a:defRPr sz="2021" b="1" i="0" u="none" strike="noStrike" baseline="0">
                    <a:solidFill>
                      <a:schemeClr val="tx1"/>
                    </a:solidFill>
                    <a:latin typeface="Times New Roman"/>
                    <a:ea typeface="Times New Roman"/>
                    <a:cs typeface="Times New Roman"/>
                  </a:defRPr>
                </a:pPr>
                <a:endParaRPr lang="en-US"/>
              </a:p>
            </c:txPr>
            <c:showLegendKey val="1"/>
            <c:showVal val="1"/>
            <c:showCatName val="1"/>
            <c:showSerName val="1"/>
            <c:showPercent val="1"/>
            <c:showBubbleSize val="1"/>
            <c:showLeaderLines val="1"/>
          </c:dLbls>
          <c:cat>
            <c:strRef>
              <c:f>Sheet1!$B$1:$F$1</c:f>
              <c:strCache>
                <c:ptCount val="5"/>
                <c:pt idx="0">
                  <c:v>Individual Income Taxes</c:v>
                </c:pt>
                <c:pt idx="1">
                  <c:v>Social Insurance Payroll Taxes</c:v>
                </c:pt>
                <c:pt idx="2">
                  <c:v>Corporate Income Taxes</c:v>
                </c:pt>
                <c:pt idx="3">
                  <c:v>Excise Taxes</c:v>
                </c:pt>
                <c:pt idx="4">
                  <c:v>Other Taxes</c:v>
                </c:pt>
              </c:strCache>
            </c:strRef>
          </c:cat>
          <c:val>
            <c:numRef>
              <c:f>Sheet1!$B$4:$F$4</c:f>
              <c:numCache>
                <c:formatCode>General</c:formatCode>
                <c:ptCount val="5"/>
              </c:numCache>
            </c:numRef>
          </c:val>
        </c:ser>
        <c:dLbls>
          <c:showLegendKey val="1"/>
          <c:showVal val="1"/>
          <c:showCatName val="1"/>
          <c:showSerName val="1"/>
          <c:showPercent val="1"/>
          <c:showBubbleSize val="1"/>
          <c:showLeaderLines val="1"/>
        </c:dLbls>
      </c:pie3DChart>
      <c:spPr>
        <a:noFill/>
        <a:ln w="19939">
          <a:noFill/>
        </a:ln>
      </c:spPr>
    </c:plotArea>
    <c:legend>
      <c:legendPos val="b"/>
      <c:layout>
        <c:manualLayout>
          <c:xMode val="edge"/>
          <c:yMode val="edge"/>
          <c:x val="3.3979292138555252E-2"/>
          <c:y val="0.87474895897085903"/>
          <c:w val="0.91496622972926633"/>
          <c:h val="0.125251041029141"/>
        </c:manualLayout>
      </c:layout>
      <c:overlay val="1"/>
      <c:spPr>
        <a:noFill/>
        <a:ln w="19939">
          <a:noFill/>
        </a:ln>
      </c:spPr>
      <c:txPr>
        <a:bodyPr/>
        <a:lstStyle/>
        <a:p>
          <a:pPr>
            <a:defRPr sz="1154" b="1" i="0" u="none" strike="noStrike" baseline="0">
              <a:solidFill>
                <a:srgbClr val="FFFFFF"/>
              </a:solidFill>
              <a:latin typeface="Bookman Old Style"/>
              <a:ea typeface="Bookman Old Style"/>
              <a:cs typeface="Bookman Old Style"/>
            </a:defRPr>
          </a:pPr>
          <a:endParaRPr lang="en-US"/>
        </a:p>
      </c:txPr>
    </c:legend>
    <c:plotVisOnly val="1"/>
    <c:dispBlanksAs val="zero"/>
    <c:showDLblsOverMax val="1"/>
  </c:chart>
  <c:spPr>
    <a:noFill/>
    <a:ln>
      <a:noFill/>
    </a:ln>
  </c:spPr>
  <c:txPr>
    <a:bodyPr/>
    <a:lstStyle/>
    <a:p>
      <a:pPr>
        <a:defRPr sz="2021" b="1" i="0" u="none" strike="noStrike" baseline="0">
          <a:solidFill>
            <a:schemeClr val="tx1"/>
          </a:solidFill>
          <a:latin typeface="Times New Roman"/>
          <a:ea typeface="Times New Roman"/>
          <a:cs typeface="Times New Roman"/>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roundedCorners val="1"/>
  <c:style val="2"/>
  <c:chart>
    <c:title>
      <c:tx>
        <c:rich>
          <a:bodyPr/>
          <a:lstStyle/>
          <a:p>
            <a:pPr>
              <a:defRPr sz="1777" b="1" i="0" u="none" strike="noStrike" baseline="0">
                <a:solidFill>
                  <a:srgbClr val="FFFFFF"/>
                </a:solidFill>
                <a:latin typeface="Bookman Old Style"/>
                <a:ea typeface="Bookman Old Style"/>
                <a:cs typeface="Bookman Old Style"/>
              </a:defRPr>
            </a:pPr>
            <a:r>
              <a:rPr lang="en-US"/>
              <a:t>Total Spending: $2.73 Trillion</a:t>
            </a:r>
          </a:p>
        </c:rich>
      </c:tx>
      <c:layout>
        <c:manualLayout>
          <c:xMode val="edge"/>
          <c:yMode val="edge"/>
          <c:x val="0.25340909090909092"/>
          <c:y val="1.9575856443719411E-2"/>
        </c:manualLayout>
      </c:layout>
      <c:overlay val="1"/>
      <c:spPr>
        <a:noFill/>
        <a:ln w="22571">
          <a:noFill/>
        </a:ln>
      </c:spPr>
    </c:title>
    <c:autoTitleDeleted val="0"/>
    <c:view3D>
      <c:rotX val="30"/>
      <c:hPercent val="40"/>
      <c:rotY val="290"/>
      <c:rAngAx val="1"/>
    </c:view3D>
    <c:floor>
      <c:thickness val="0"/>
    </c:floor>
    <c:sideWall>
      <c:thickness val="0"/>
    </c:sideWall>
    <c:backWall>
      <c:thickness val="0"/>
    </c:backWall>
    <c:plotArea>
      <c:layout>
        <c:manualLayout>
          <c:layoutTarget val="inner"/>
          <c:xMode val="edge"/>
          <c:yMode val="edge"/>
          <c:x val="0.11022727272727273"/>
          <c:y val="0.1402936378466558"/>
          <c:w val="0.78636363636363638"/>
          <c:h val="0.61990212071778139"/>
        </c:manualLayout>
      </c:layout>
      <c:pie3DChart>
        <c:varyColors val="1"/>
        <c:ser>
          <c:idx val="0"/>
          <c:order val="0"/>
          <c:tx>
            <c:strRef>
              <c:f>Sheet1!$A$2</c:f>
              <c:strCache>
                <c:ptCount val="1"/>
              </c:strCache>
            </c:strRef>
          </c:tx>
          <c:spPr>
            <a:solidFill>
              <a:schemeClr val="accent1"/>
            </a:solidFill>
            <a:ln w="11286">
              <a:solidFill>
                <a:schemeClr val="tx1"/>
              </a:solidFill>
              <a:prstDash val="solid"/>
            </a:ln>
          </c:spPr>
          <c:dPt>
            <c:idx val="0"/>
            <c:bubble3D val="0"/>
            <c:spPr>
              <a:solidFill>
                <a:srgbClr val="CC99FF"/>
              </a:solidFill>
              <a:ln w="11286">
                <a:solidFill>
                  <a:schemeClr val="tx1"/>
                </a:solidFill>
                <a:prstDash val="solid"/>
              </a:ln>
            </c:spPr>
          </c:dPt>
          <c:dPt>
            <c:idx val="1"/>
            <c:bubble3D val="0"/>
            <c:spPr>
              <a:solidFill>
                <a:srgbClr val="CCFFCC"/>
              </a:solidFill>
              <a:ln w="11286">
                <a:solidFill>
                  <a:schemeClr val="tx1"/>
                </a:solidFill>
                <a:prstDash val="solid"/>
              </a:ln>
            </c:spPr>
          </c:dPt>
          <c:dPt>
            <c:idx val="2"/>
            <c:bubble3D val="0"/>
            <c:spPr>
              <a:solidFill>
                <a:srgbClr val="99CCFF"/>
              </a:solidFill>
              <a:ln w="11286">
                <a:solidFill>
                  <a:schemeClr val="tx1"/>
                </a:solidFill>
                <a:prstDash val="solid"/>
              </a:ln>
            </c:spPr>
          </c:dPt>
          <c:dPt>
            <c:idx val="3"/>
            <c:bubble3D val="0"/>
            <c:spPr>
              <a:solidFill>
                <a:srgbClr val="FF99CC"/>
              </a:solidFill>
              <a:ln w="11286">
                <a:solidFill>
                  <a:schemeClr val="tx1"/>
                </a:solidFill>
                <a:prstDash val="solid"/>
              </a:ln>
            </c:spPr>
          </c:dPt>
          <c:dPt>
            <c:idx val="4"/>
            <c:bubble3D val="0"/>
            <c:spPr>
              <a:solidFill>
                <a:srgbClr val="FFFF99"/>
              </a:solidFill>
              <a:ln w="11286">
                <a:solidFill>
                  <a:schemeClr val="tx1"/>
                </a:solidFill>
                <a:prstDash val="solid"/>
              </a:ln>
            </c:spPr>
          </c:dPt>
          <c:dPt>
            <c:idx val="5"/>
            <c:bubble3D val="0"/>
            <c:spPr>
              <a:solidFill>
                <a:srgbClr val="CCFFFF"/>
              </a:solidFill>
              <a:ln w="11286">
                <a:solidFill>
                  <a:schemeClr val="tx1"/>
                </a:solidFill>
                <a:prstDash val="solid"/>
              </a:ln>
            </c:spPr>
          </c:dPt>
          <c:dPt>
            <c:idx val="6"/>
            <c:bubble3D val="0"/>
            <c:spPr>
              <a:solidFill>
                <a:srgbClr val="FFCC99"/>
              </a:solidFill>
              <a:ln w="11286">
                <a:solidFill>
                  <a:schemeClr val="tx1"/>
                </a:solidFill>
                <a:prstDash val="solid"/>
              </a:ln>
            </c:spPr>
          </c:dPt>
          <c:dLbls>
            <c:dLbl>
              <c:idx val="0"/>
              <c:layout>
                <c:manualLayout>
                  <c:x val="1.6591103500690801E-2"/>
                  <c:y val="0.11162186850823971"/>
                </c:manualLayout>
              </c:layout>
              <c:dLblPos val="bestFit"/>
              <c:showLegendKey val="1"/>
              <c:showVal val="1"/>
              <c:showCatName val="1"/>
              <c:showSerName val="1"/>
              <c:showPercent val="1"/>
              <c:showBubbleSize val="1"/>
            </c:dLbl>
            <c:dLbl>
              <c:idx val="1"/>
              <c:layout>
                <c:manualLayout>
                  <c:x val="5.6647997033782274E-2"/>
                  <c:y val="3.9755399733500979E-2"/>
                </c:manualLayout>
              </c:layout>
              <c:dLblPos val="bestFit"/>
              <c:showLegendKey val="1"/>
              <c:showVal val="1"/>
              <c:showCatName val="1"/>
              <c:showSerName val="1"/>
              <c:showPercent val="1"/>
              <c:showBubbleSize val="1"/>
            </c:dLbl>
            <c:numFmt formatCode="0%" sourceLinked="0"/>
            <c:spPr>
              <a:noFill/>
              <a:ln w="22571">
                <a:noFill/>
              </a:ln>
            </c:spPr>
            <c:txPr>
              <a:bodyPr/>
              <a:lstStyle/>
              <a:p>
                <a:pPr>
                  <a:defRPr sz="1422" b="1" i="0" u="none" strike="noStrike" baseline="0">
                    <a:solidFill>
                      <a:srgbClr val="FFFFFF"/>
                    </a:solidFill>
                    <a:latin typeface="Bookman Old Style"/>
                    <a:ea typeface="Bookman Old Style"/>
                    <a:cs typeface="Bookman Old Style"/>
                  </a:defRPr>
                </a:pPr>
                <a:endParaRPr lang="en-US"/>
              </a:p>
            </c:txPr>
            <c:showLegendKey val="1"/>
            <c:showVal val="1"/>
            <c:showCatName val="1"/>
            <c:showSerName val="1"/>
            <c:showPercent val="1"/>
            <c:showBubbleSize val="1"/>
            <c:showLeaderLines val="1"/>
          </c:dLbls>
          <c:cat>
            <c:strRef>
              <c:f>Sheet1!$B$1:$H$1</c:f>
              <c:strCache>
                <c:ptCount val="7"/>
                <c:pt idx="0">
                  <c:v>Social Security</c:v>
                </c:pt>
                <c:pt idx="1">
                  <c:v>Medicare</c:v>
                </c:pt>
                <c:pt idx="2">
                  <c:v>Medicaid &amp; SCHIP</c:v>
                </c:pt>
                <c:pt idx="3">
                  <c:v>Other Mandatory</c:v>
                </c:pt>
                <c:pt idx="4">
                  <c:v>Net Interest</c:v>
                </c:pt>
                <c:pt idx="5">
                  <c:v>Security Discretionary</c:v>
                </c:pt>
                <c:pt idx="6">
                  <c:v>Non-Security Discretionary</c:v>
                </c:pt>
              </c:strCache>
            </c:strRef>
          </c:cat>
          <c:val>
            <c:numRef>
              <c:f>Sheet1!$B$2:$H$2</c:f>
              <c:numCache>
                <c:formatCode>General</c:formatCode>
                <c:ptCount val="7"/>
                <c:pt idx="0">
                  <c:v>581</c:v>
                </c:pt>
                <c:pt idx="1">
                  <c:v>371</c:v>
                </c:pt>
                <c:pt idx="2">
                  <c:v>197</c:v>
                </c:pt>
                <c:pt idx="3">
                  <c:v>302</c:v>
                </c:pt>
                <c:pt idx="4">
                  <c:v>237</c:v>
                </c:pt>
                <c:pt idx="5">
                  <c:v>594</c:v>
                </c:pt>
                <c:pt idx="6">
                  <c:v>448</c:v>
                </c:pt>
              </c:numCache>
            </c:numRef>
          </c:val>
        </c:ser>
        <c:ser>
          <c:idx val="1"/>
          <c:order val="1"/>
          <c:tx>
            <c:strRef>
              <c:f>Sheet1!$A$3</c:f>
              <c:strCache>
                <c:ptCount val="1"/>
              </c:strCache>
            </c:strRef>
          </c:tx>
          <c:spPr>
            <a:solidFill>
              <a:schemeClr val="accent2"/>
            </a:solidFill>
            <a:ln w="11286">
              <a:solidFill>
                <a:schemeClr val="tx1"/>
              </a:solidFill>
              <a:prstDash val="solid"/>
            </a:ln>
          </c:spPr>
          <c:dPt>
            <c:idx val="0"/>
            <c:bubble3D val="0"/>
            <c:spPr>
              <a:solidFill>
                <a:schemeClr val="accent1"/>
              </a:solidFill>
              <a:ln w="11286">
                <a:solidFill>
                  <a:schemeClr val="tx1"/>
                </a:solidFill>
                <a:prstDash val="solid"/>
              </a:ln>
            </c:spPr>
          </c:dPt>
          <c:dPt>
            <c:idx val="1"/>
            <c:bubble3D val="0"/>
          </c:dPt>
          <c:dPt>
            <c:idx val="2"/>
            <c:bubble3D val="0"/>
            <c:spPr>
              <a:solidFill>
                <a:schemeClr val="hlink"/>
              </a:solidFill>
              <a:ln w="11286">
                <a:solidFill>
                  <a:schemeClr val="tx1"/>
                </a:solidFill>
                <a:prstDash val="solid"/>
              </a:ln>
            </c:spPr>
          </c:dPt>
          <c:dPt>
            <c:idx val="3"/>
            <c:bubble3D val="0"/>
            <c:spPr>
              <a:solidFill>
                <a:schemeClr val="folHlink"/>
              </a:solidFill>
              <a:ln w="11286">
                <a:solidFill>
                  <a:schemeClr val="tx1"/>
                </a:solidFill>
                <a:prstDash val="solid"/>
              </a:ln>
            </c:spPr>
          </c:dPt>
          <c:dPt>
            <c:idx val="4"/>
            <c:bubble3D val="0"/>
            <c:spPr>
              <a:solidFill>
                <a:schemeClr val="bg2"/>
              </a:solidFill>
              <a:ln w="11286">
                <a:solidFill>
                  <a:schemeClr val="tx1"/>
                </a:solidFill>
                <a:prstDash val="solid"/>
              </a:ln>
            </c:spPr>
          </c:dPt>
          <c:dPt>
            <c:idx val="5"/>
            <c:bubble3D val="0"/>
            <c:spPr>
              <a:solidFill>
                <a:schemeClr val="tx2"/>
              </a:solidFill>
              <a:ln w="11286">
                <a:solidFill>
                  <a:schemeClr val="tx1"/>
                </a:solidFill>
                <a:prstDash val="solid"/>
              </a:ln>
            </c:spPr>
          </c:dPt>
          <c:dPt>
            <c:idx val="6"/>
            <c:bubble3D val="0"/>
            <c:spPr>
              <a:solidFill>
                <a:srgbClr val="0066CC"/>
              </a:solidFill>
              <a:ln w="11286">
                <a:solidFill>
                  <a:schemeClr val="tx1"/>
                </a:solidFill>
                <a:prstDash val="solid"/>
              </a:ln>
            </c:spPr>
          </c:dPt>
          <c:dLbls>
            <c:numFmt formatCode="0%" sourceLinked="0"/>
            <c:spPr>
              <a:noFill/>
              <a:ln w="22571">
                <a:noFill/>
              </a:ln>
            </c:spPr>
            <c:txPr>
              <a:bodyPr/>
              <a:lstStyle/>
              <a:p>
                <a:pPr>
                  <a:defRPr sz="1511" b="1" i="0" u="none" strike="noStrike" baseline="0">
                    <a:solidFill>
                      <a:schemeClr val="tx1"/>
                    </a:solidFill>
                    <a:latin typeface="Times New Roman"/>
                    <a:ea typeface="Times New Roman"/>
                    <a:cs typeface="Times New Roman"/>
                  </a:defRPr>
                </a:pPr>
                <a:endParaRPr lang="en-US"/>
              </a:p>
            </c:txPr>
            <c:showLegendKey val="1"/>
            <c:showVal val="1"/>
            <c:showCatName val="1"/>
            <c:showSerName val="1"/>
            <c:showPercent val="1"/>
            <c:showBubbleSize val="1"/>
            <c:showLeaderLines val="1"/>
          </c:dLbls>
          <c:cat>
            <c:strRef>
              <c:f>Sheet1!$B$1:$H$1</c:f>
              <c:strCache>
                <c:ptCount val="7"/>
                <c:pt idx="0">
                  <c:v>Social Security</c:v>
                </c:pt>
                <c:pt idx="1">
                  <c:v>Medicare</c:v>
                </c:pt>
                <c:pt idx="2">
                  <c:v>Medicaid &amp; SCHIP</c:v>
                </c:pt>
                <c:pt idx="3">
                  <c:v>Other Mandatory</c:v>
                </c:pt>
                <c:pt idx="4">
                  <c:v>Net Interest</c:v>
                </c:pt>
                <c:pt idx="5">
                  <c:v>Security Discretionary</c:v>
                </c:pt>
                <c:pt idx="6">
                  <c:v>Non-Security Discretionary</c:v>
                </c:pt>
              </c:strCache>
            </c:strRef>
          </c:cat>
          <c:val>
            <c:numRef>
              <c:f>Sheet1!$B$3:$H$3</c:f>
              <c:numCache>
                <c:formatCode>General</c:formatCode>
                <c:ptCount val="7"/>
              </c:numCache>
            </c:numRef>
          </c:val>
        </c:ser>
        <c:ser>
          <c:idx val="2"/>
          <c:order val="2"/>
          <c:tx>
            <c:strRef>
              <c:f>Sheet1!$A$4</c:f>
              <c:strCache>
                <c:ptCount val="1"/>
              </c:strCache>
            </c:strRef>
          </c:tx>
          <c:spPr>
            <a:solidFill>
              <a:schemeClr val="hlink"/>
            </a:solidFill>
            <a:ln w="11286">
              <a:solidFill>
                <a:schemeClr val="tx1"/>
              </a:solidFill>
              <a:prstDash val="solid"/>
            </a:ln>
          </c:spPr>
          <c:dPt>
            <c:idx val="0"/>
            <c:bubble3D val="0"/>
            <c:spPr>
              <a:solidFill>
                <a:schemeClr val="accent1"/>
              </a:solidFill>
              <a:ln w="11286">
                <a:solidFill>
                  <a:schemeClr val="tx1"/>
                </a:solidFill>
                <a:prstDash val="solid"/>
              </a:ln>
            </c:spPr>
          </c:dPt>
          <c:dPt>
            <c:idx val="1"/>
            <c:bubble3D val="0"/>
            <c:spPr>
              <a:solidFill>
                <a:schemeClr val="accent2"/>
              </a:solidFill>
              <a:ln w="11286">
                <a:solidFill>
                  <a:schemeClr val="tx1"/>
                </a:solidFill>
                <a:prstDash val="solid"/>
              </a:ln>
            </c:spPr>
          </c:dPt>
          <c:dPt>
            <c:idx val="2"/>
            <c:bubble3D val="0"/>
          </c:dPt>
          <c:dPt>
            <c:idx val="3"/>
            <c:bubble3D val="0"/>
            <c:spPr>
              <a:solidFill>
                <a:schemeClr val="folHlink"/>
              </a:solidFill>
              <a:ln w="11286">
                <a:solidFill>
                  <a:schemeClr val="tx1"/>
                </a:solidFill>
                <a:prstDash val="solid"/>
              </a:ln>
            </c:spPr>
          </c:dPt>
          <c:dPt>
            <c:idx val="4"/>
            <c:bubble3D val="0"/>
            <c:spPr>
              <a:solidFill>
                <a:schemeClr val="bg2"/>
              </a:solidFill>
              <a:ln w="11286">
                <a:solidFill>
                  <a:schemeClr val="tx1"/>
                </a:solidFill>
                <a:prstDash val="solid"/>
              </a:ln>
            </c:spPr>
          </c:dPt>
          <c:dPt>
            <c:idx val="5"/>
            <c:bubble3D val="0"/>
            <c:spPr>
              <a:solidFill>
                <a:schemeClr val="tx2"/>
              </a:solidFill>
              <a:ln w="11286">
                <a:solidFill>
                  <a:schemeClr val="tx1"/>
                </a:solidFill>
                <a:prstDash val="solid"/>
              </a:ln>
            </c:spPr>
          </c:dPt>
          <c:dPt>
            <c:idx val="6"/>
            <c:bubble3D val="0"/>
            <c:spPr>
              <a:solidFill>
                <a:srgbClr val="0066CC"/>
              </a:solidFill>
              <a:ln w="11286">
                <a:solidFill>
                  <a:schemeClr val="tx1"/>
                </a:solidFill>
                <a:prstDash val="solid"/>
              </a:ln>
            </c:spPr>
          </c:dPt>
          <c:dLbls>
            <c:numFmt formatCode="0%" sourceLinked="0"/>
            <c:spPr>
              <a:noFill/>
              <a:ln w="22571">
                <a:noFill/>
              </a:ln>
            </c:spPr>
            <c:txPr>
              <a:bodyPr/>
              <a:lstStyle/>
              <a:p>
                <a:pPr>
                  <a:defRPr sz="1511" b="1" i="0" u="none" strike="noStrike" baseline="0">
                    <a:solidFill>
                      <a:schemeClr val="tx1"/>
                    </a:solidFill>
                    <a:latin typeface="Times New Roman"/>
                    <a:ea typeface="Times New Roman"/>
                    <a:cs typeface="Times New Roman"/>
                  </a:defRPr>
                </a:pPr>
                <a:endParaRPr lang="en-US"/>
              </a:p>
            </c:txPr>
            <c:showLegendKey val="1"/>
            <c:showVal val="1"/>
            <c:showCatName val="1"/>
            <c:showSerName val="1"/>
            <c:showPercent val="1"/>
            <c:showBubbleSize val="1"/>
            <c:showLeaderLines val="1"/>
          </c:dLbls>
          <c:cat>
            <c:strRef>
              <c:f>Sheet1!$B$1:$H$1</c:f>
              <c:strCache>
                <c:ptCount val="7"/>
                <c:pt idx="0">
                  <c:v>Social Security</c:v>
                </c:pt>
                <c:pt idx="1">
                  <c:v>Medicare</c:v>
                </c:pt>
                <c:pt idx="2">
                  <c:v>Medicaid &amp; SCHIP</c:v>
                </c:pt>
                <c:pt idx="3">
                  <c:v>Other Mandatory</c:v>
                </c:pt>
                <c:pt idx="4">
                  <c:v>Net Interest</c:v>
                </c:pt>
                <c:pt idx="5">
                  <c:v>Security Discretionary</c:v>
                </c:pt>
                <c:pt idx="6">
                  <c:v>Non-Security Discretionary</c:v>
                </c:pt>
              </c:strCache>
            </c:strRef>
          </c:cat>
          <c:val>
            <c:numRef>
              <c:f>Sheet1!$B$4:$H$4</c:f>
              <c:numCache>
                <c:formatCode>General</c:formatCode>
                <c:ptCount val="7"/>
              </c:numCache>
            </c:numRef>
          </c:val>
        </c:ser>
        <c:dLbls>
          <c:showLegendKey val="1"/>
          <c:showVal val="1"/>
          <c:showCatName val="1"/>
          <c:showSerName val="1"/>
          <c:showPercent val="1"/>
          <c:showBubbleSize val="1"/>
          <c:showLeaderLines val="1"/>
        </c:dLbls>
      </c:pie3DChart>
      <c:spPr>
        <a:noFill/>
        <a:ln w="22571">
          <a:noFill/>
        </a:ln>
      </c:spPr>
    </c:plotArea>
    <c:legend>
      <c:legendPos val="b"/>
      <c:layout>
        <c:manualLayout>
          <c:xMode val="edge"/>
          <c:yMode val="edge"/>
          <c:x val="3.4090909090909089E-3"/>
          <c:y val="0.84828711256117451"/>
          <c:w val="0.99431818181818177"/>
          <c:h val="0.1500815660685155"/>
        </c:manualLayout>
      </c:layout>
      <c:overlay val="1"/>
      <c:spPr>
        <a:noFill/>
        <a:ln w="22571">
          <a:noFill/>
        </a:ln>
      </c:spPr>
      <c:txPr>
        <a:bodyPr/>
        <a:lstStyle/>
        <a:p>
          <a:pPr>
            <a:defRPr sz="1306" b="1" i="0" u="none" strike="noStrike" baseline="0">
              <a:solidFill>
                <a:srgbClr val="FFFFFF"/>
              </a:solidFill>
              <a:latin typeface="Bookman Old Style"/>
              <a:ea typeface="Bookman Old Style"/>
              <a:cs typeface="Bookman Old Style"/>
            </a:defRPr>
          </a:pPr>
          <a:endParaRPr lang="en-US"/>
        </a:p>
      </c:txPr>
    </c:legend>
    <c:plotVisOnly val="1"/>
    <c:dispBlanksAs val="zero"/>
    <c:showDLblsOverMax val="1"/>
  </c:chart>
  <c:spPr>
    <a:noFill/>
    <a:ln>
      <a:noFill/>
    </a:ln>
  </c:spPr>
  <c:txPr>
    <a:bodyPr/>
    <a:lstStyle/>
    <a:p>
      <a:pPr>
        <a:defRPr sz="1533" b="1" i="0" u="none" strike="noStrike" baseline="0">
          <a:solidFill>
            <a:schemeClr val="tx1"/>
          </a:solidFill>
          <a:latin typeface="Times New Roman"/>
          <a:ea typeface="Times New Roman"/>
          <a:cs typeface="Times New Roman"/>
        </a:defRPr>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n-US"/>
  <c:roundedCorners val="1"/>
  <c:style val="2"/>
  <c:chart>
    <c:title>
      <c:tx>
        <c:rich>
          <a:bodyPr/>
          <a:lstStyle/>
          <a:p>
            <a:pPr>
              <a:defRPr sz="1777" b="1" i="0" u="none" strike="noStrike" baseline="0">
                <a:solidFill>
                  <a:srgbClr val="FFFFFF"/>
                </a:solidFill>
                <a:latin typeface="Bookman Old Style"/>
                <a:ea typeface="Bookman Old Style"/>
                <a:cs typeface="Bookman Old Style"/>
              </a:defRPr>
            </a:pPr>
            <a:r>
              <a:rPr lang="en-US"/>
              <a:t>Total Spending: $2.73 Trillion</a:t>
            </a:r>
          </a:p>
        </c:rich>
      </c:tx>
      <c:layout>
        <c:manualLayout>
          <c:xMode val="edge"/>
          <c:yMode val="edge"/>
          <c:x val="0.25340909090909092"/>
          <c:y val="1.9575856443719411E-2"/>
        </c:manualLayout>
      </c:layout>
      <c:overlay val="1"/>
      <c:spPr>
        <a:noFill/>
        <a:ln w="22571">
          <a:noFill/>
        </a:ln>
      </c:spPr>
    </c:title>
    <c:autoTitleDeleted val="0"/>
    <c:view3D>
      <c:rotX val="30"/>
      <c:hPercent val="40"/>
      <c:rotY val="290"/>
      <c:rAngAx val="1"/>
    </c:view3D>
    <c:floor>
      <c:thickness val="0"/>
    </c:floor>
    <c:sideWall>
      <c:thickness val="0"/>
    </c:sideWall>
    <c:backWall>
      <c:thickness val="0"/>
    </c:backWall>
    <c:plotArea>
      <c:layout>
        <c:manualLayout>
          <c:layoutTarget val="inner"/>
          <c:xMode val="edge"/>
          <c:yMode val="edge"/>
          <c:x val="0.11022727272727273"/>
          <c:y val="0.1402936378466558"/>
          <c:w val="0.78636363636363638"/>
          <c:h val="0.61990212071778139"/>
        </c:manualLayout>
      </c:layout>
      <c:pie3DChart>
        <c:varyColors val="1"/>
        <c:ser>
          <c:idx val="0"/>
          <c:order val="0"/>
          <c:tx>
            <c:strRef>
              <c:f>Sheet1!$A$2</c:f>
              <c:strCache>
                <c:ptCount val="1"/>
              </c:strCache>
            </c:strRef>
          </c:tx>
          <c:spPr>
            <a:ln w="11286">
              <a:solidFill>
                <a:schemeClr val="tx1"/>
              </a:solidFill>
              <a:prstDash val="solid"/>
            </a:ln>
          </c:spPr>
          <c:dPt>
            <c:idx val="0"/>
            <c:bubble3D val="0"/>
            <c:spPr>
              <a:solidFill>
                <a:srgbClr val="CC99FF"/>
              </a:solidFill>
              <a:ln w="11286">
                <a:solidFill>
                  <a:schemeClr val="tx1"/>
                </a:solidFill>
                <a:prstDash val="solid"/>
              </a:ln>
            </c:spPr>
          </c:dPt>
          <c:dPt>
            <c:idx val="1"/>
            <c:bubble3D val="0"/>
            <c:spPr>
              <a:solidFill>
                <a:srgbClr val="FFFF99"/>
              </a:solidFill>
              <a:ln w="11286">
                <a:solidFill>
                  <a:schemeClr val="tx1"/>
                </a:solidFill>
                <a:prstDash val="solid"/>
              </a:ln>
            </c:spPr>
          </c:dPt>
          <c:dPt>
            <c:idx val="2"/>
            <c:bubble3D val="0"/>
            <c:spPr>
              <a:solidFill>
                <a:srgbClr val="CCFFFF"/>
              </a:solidFill>
              <a:ln w="11286">
                <a:solidFill>
                  <a:schemeClr val="tx1"/>
                </a:solidFill>
                <a:prstDash val="solid"/>
              </a:ln>
            </c:spPr>
          </c:dPt>
          <c:dPt>
            <c:idx val="3"/>
            <c:bubble3D val="0"/>
            <c:spPr>
              <a:solidFill>
                <a:srgbClr val="FFCC99"/>
              </a:solidFill>
              <a:ln w="11286">
                <a:solidFill>
                  <a:schemeClr val="tx1"/>
                </a:solidFill>
                <a:prstDash val="solid"/>
              </a:ln>
            </c:spPr>
          </c:dPt>
          <c:dPt>
            <c:idx val="4"/>
            <c:bubble3D val="0"/>
            <c:spPr>
              <a:solidFill>
                <a:srgbClr val="FF99CC"/>
              </a:solidFill>
              <a:ln w="11286">
                <a:solidFill>
                  <a:schemeClr val="tx1"/>
                </a:solidFill>
                <a:prstDash val="solid"/>
              </a:ln>
            </c:spPr>
          </c:dPt>
          <c:dPt>
            <c:idx val="5"/>
            <c:bubble3D val="0"/>
            <c:spPr>
              <a:solidFill>
                <a:srgbClr val="CCFFFF"/>
              </a:solidFill>
              <a:ln w="11286">
                <a:solidFill>
                  <a:schemeClr val="tx1"/>
                </a:solidFill>
                <a:prstDash val="solid"/>
              </a:ln>
            </c:spPr>
          </c:dPt>
          <c:dPt>
            <c:idx val="6"/>
            <c:bubble3D val="0"/>
            <c:spPr>
              <a:solidFill>
                <a:srgbClr val="FFCC99"/>
              </a:solidFill>
              <a:ln w="11286">
                <a:solidFill>
                  <a:schemeClr val="tx1"/>
                </a:solidFill>
                <a:prstDash val="solid"/>
              </a:ln>
            </c:spPr>
          </c:dPt>
          <c:dLbls>
            <c:numFmt formatCode="0%" sourceLinked="0"/>
            <c:spPr>
              <a:noFill/>
              <a:ln w="22571">
                <a:noFill/>
              </a:ln>
            </c:spPr>
            <c:txPr>
              <a:bodyPr/>
              <a:lstStyle/>
              <a:p>
                <a:pPr>
                  <a:defRPr sz="1422" b="1" i="0" u="none" strike="noStrike" baseline="0">
                    <a:solidFill>
                      <a:srgbClr val="FFFFFF"/>
                    </a:solidFill>
                    <a:latin typeface="Bookman Old Style"/>
                    <a:ea typeface="Bookman Old Style"/>
                    <a:cs typeface="Bookman Old Style"/>
                  </a:defRPr>
                </a:pPr>
                <a:endParaRPr lang="en-US"/>
              </a:p>
            </c:txPr>
            <c:dLblPos val="outEnd"/>
            <c:showLegendKey val="1"/>
            <c:showVal val="1"/>
            <c:showCatName val="1"/>
            <c:showSerName val="1"/>
            <c:showPercent val="1"/>
            <c:showBubbleSize val="1"/>
            <c:showLeaderLines val="1"/>
          </c:dLbls>
          <c:cat>
            <c:strRef>
              <c:f>Sheet1!$B$1:$H$1</c:f>
              <c:strCache>
                <c:ptCount val="4"/>
                <c:pt idx="0">
                  <c:v>Mandatory</c:v>
                </c:pt>
                <c:pt idx="1">
                  <c:v>Net Interest</c:v>
                </c:pt>
                <c:pt idx="2">
                  <c:v>Security Discretionary</c:v>
                </c:pt>
                <c:pt idx="3">
                  <c:v>Non-Security Discretionary</c:v>
                </c:pt>
              </c:strCache>
            </c:strRef>
          </c:cat>
          <c:val>
            <c:numRef>
              <c:f>Sheet1!$B$2:$H$2</c:f>
              <c:numCache>
                <c:formatCode>General</c:formatCode>
                <c:ptCount val="4"/>
                <c:pt idx="0">
                  <c:v>1451</c:v>
                </c:pt>
                <c:pt idx="1">
                  <c:v>237</c:v>
                </c:pt>
                <c:pt idx="2">
                  <c:v>594</c:v>
                </c:pt>
                <c:pt idx="3">
                  <c:v>448</c:v>
                </c:pt>
              </c:numCache>
            </c:numRef>
          </c:val>
        </c:ser>
        <c:ser>
          <c:idx val="1"/>
          <c:order val="1"/>
          <c:tx>
            <c:strRef>
              <c:f>Sheet1!$A$3</c:f>
              <c:strCache>
                <c:ptCount val="1"/>
              </c:strCache>
            </c:strRef>
          </c:tx>
          <c:spPr>
            <a:solidFill>
              <a:schemeClr val="accent2"/>
            </a:solidFill>
            <a:ln w="11286">
              <a:solidFill>
                <a:schemeClr val="tx1"/>
              </a:solidFill>
              <a:prstDash val="solid"/>
            </a:ln>
          </c:spPr>
          <c:dPt>
            <c:idx val="0"/>
            <c:bubble3D val="0"/>
            <c:spPr>
              <a:solidFill>
                <a:schemeClr val="accent1"/>
              </a:solidFill>
              <a:ln w="11286">
                <a:solidFill>
                  <a:schemeClr val="tx1"/>
                </a:solidFill>
                <a:prstDash val="solid"/>
              </a:ln>
            </c:spPr>
          </c:dPt>
          <c:dPt>
            <c:idx val="1"/>
            <c:bubble3D val="0"/>
          </c:dPt>
          <c:dPt>
            <c:idx val="2"/>
            <c:bubble3D val="0"/>
            <c:spPr>
              <a:solidFill>
                <a:schemeClr val="hlink"/>
              </a:solidFill>
              <a:ln w="11286">
                <a:solidFill>
                  <a:schemeClr val="tx1"/>
                </a:solidFill>
                <a:prstDash val="solid"/>
              </a:ln>
            </c:spPr>
          </c:dPt>
          <c:dPt>
            <c:idx val="3"/>
            <c:bubble3D val="0"/>
            <c:spPr>
              <a:solidFill>
                <a:schemeClr val="folHlink"/>
              </a:solidFill>
              <a:ln w="11286">
                <a:solidFill>
                  <a:schemeClr val="tx1"/>
                </a:solidFill>
                <a:prstDash val="solid"/>
              </a:ln>
            </c:spPr>
          </c:dPt>
          <c:dLbls>
            <c:numFmt formatCode="0%" sourceLinked="0"/>
            <c:spPr>
              <a:noFill/>
              <a:ln w="22571">
                <a:noFill/>
              </a:ln>
            </c:spPr>
            <c:txPr>
              <a:bodyPr/>
              <a:lstStyle/>
              <a:p>
                <a:pPr>
                  <a:defRPr sz="1533" b="1" i="0" u="none" strike="noStrike" baseline="0">
                    <a:solidFill>
                      <a:schemeClr val="tx1"/>
                    </a:solidFill>
                    <a:latin typeface="Times New Roman"/>
                    <a:ea typeface="Times New Roman"/>
                    <a:cs typeface="Times New Roman"/>
                  </a:defRPr>
                </a:pPr>
                <a:endParaRPr lang="en-US"/>
              </a:p>
            </c:txPr>
            <c:showLegendKey val="1"/>
            <c:showVal val="1"/>
            <c:showCatName val="1"/>
            <c:showSerName val="1"/>
            <c:showPercent val="1"/>
            <c:showBubbleSize val="1"/>
            <c:showLeaderLines val="1"/>
          </c:dLbls>
          <c:cat>
            <c:strRef>
              <c:f>Sheet1!$B$1:$H$1</c:f>
              <c:strCache>
                <c:ptCount val="4"/>
                <c:pt idx="0">
                  <c:v>Mandatory</c:v>
                </c:pt>
                <c:pt idx="1">
                  <c:v>Net Interest</c:v>
                </c:pt>
                <c:pt idx="2">
                  <c:v>Security Discretionary</c:v>
                </c:pt>
                <c:pt idx="3">
                  <c:v>Non-Security Discretionary</c:v>
                </c:pt>
              </c:strCache>
            </c:strRef>
          </c:cat>
          <c:val>
            <c:numRef>
              <c:f>Sheet1!$B$3:$H$3</c:f>
              <c:numCache>
                <c:formatCode>General</c:formatCode>
                <c:ptCount val="4"/>
              </c:numCache>
            </c:numRef>
          </c:val>
        </c:ser>
        <c:ser>
          <c:idx val="2"/>
          <c:order val="2"/>
          <c:tx>
            <c:strRef>
              <c:f>Sheet1!$A$4</c:f>
              <c:strCache>
                <c:ptCount val="1"/>
              </c:strCache>
            </c:strRef>
          </c:tx>
          <c:spPr>
            <a:solidFill>
              <a:schemeClr val="hlink"/>
            </a:solidFill>
            <a:ln w="11286">
              <a:solidFill>
                <a:schemeClr val="tx1"/>
              </a:solidFill>
              <a:prstDash val="solid"/>
            </a:ln>
          </c:spPr>
          <c:dPt>
            <c:idx val="0"/>
            <c:bubble3D val="0"/>
            <c:spPr>
              <a:solidFill>
                <a:schemeClr val="accent1"/>
              </a:solidFill>
              <a:ln w="11286">
                <a:solidFill>
                  <a:schemeClr val="tx1"/>
                </a:solidFill>
                <a:prstDash val="solid"/>
              </a:ln>
            </c:spPr>
          </c:dPt>
          <c:dPt>
            <c:idx val="1"/>
            <c:bubble3D val="0"/>
            <c:spPr>
              <a:solidFill>
                <a:schemeClr val="accent2"/>
              </a:solidFill>
              <a:ln w="11286">
                <a:solidFill>
                  <a:schemeClr val="tx1"/>
                </a:solidFill>
                <a:prstDash val="solid"/>
              </a:ln>
            </c:spPr>
          </c:dPt>
          <c:dPt>
            <c:idx val="2"/>
            <c:bubble3D val="0"/>
          </c:dPt>
          <c:dPt>
            <c:idx val="3"/>
            <c:bubble3D val="0"/>
            <c:spPr>
              <a:solidFill>
                <a:schemeClr val="folHlink"/>
              </a:solidFill>
              <a:ln w="11286">
                <a:solidFill>
                  <a:schemeClr val="tx1"/>
                </a:solidFill>
                <a:prstDash val="solid"/>
              </a:ln>
            </c:spPr>
          </c:dPt>
          <c:dLbls>
            <c:numFmt formatCode="0%" sourceLinked="0"/>
            <c:spPr>
              <a:noFill/>
              <a:ln w="22571">
                <a:noFill/>
              </a:ln>
            </c:spPr>
            <c:txPr>
              <a:bodyPr/>
              <a:lstStyle/>
              <a:p>
                <a:pPr>
                  <a:defRPr sz="1533" b="1" i="0" u="none" strike="noStrike" baseline="0">
                    <a:solidFill>
                      <a:schemeClr val="tx1"/>
                    </a:solidFill>
                    <a:latin typeface="Times New Roman"/>
                    <a:ea typeface="Times New Roman"/>
                    <a:cs typeface="Times New Roman"/>
                  </a:defRPr>
                </a:pPr>
                <a:endParaRPr lang="en-US"/>
              </a:p>
            </c:txPr>
            <c:showLegendKey val="1"/>
            <c:showVal val="1"/>
            <c:showCatName val="1"/>
            <c:showSerName val="1"/>
            <c:showPercent val="1"/>
            <c:showBubbleSize val="1"/>
            <c:showLeaderLines val="1"/>
          </c:dLbls>
          <c:cat>
            <c:strRef>
              <c:f>Sheet1!$B$1:$H$1</c:f>
              <c:strCache>
                <c:ptCount val="4"/>
                <c:pt idx="0">
                  <c:v>Mandatory</c:v>
                </c:pt>
                <c:pt idx="1">
                  <c:v>Net Interest</c:v>
                </c:pt>
                <c:pt idx="2">
                  <c:v>Security Discretionary</c:v>
                </c:pt>
                <c:pt idx="3">
                  <c:v>Non-Security Discretionary</c:v>
                </c:pt>
              </c:strCache>
            </c:strRef>
          </c:cat>
          <c:val>
            <c:numRef>
              <c:f>Sheet1!$B$4:$H$4</c:f>
              <c:numCache>
                <c:formatCode>General</c:formatCode>
                <c:ptCount val="4"/>
              </c:numCache>
            </c:numRef>
          </c:val>
        </c:ser>
        <c:dLbls>
          <c:showLegendKey val="1"/>
          <c:showVal val="1"/>
          <c:showCatName val="1"/>
          <c:showSerName val="1"/>
          <c:showPercent val="1"/>
          <c:showBubbleSize val="1"/>
          <c:showLeaderLines val="1"/>
        </c:dLbls>
      </c:pie3DChart>
      <c:spPr>
        <a:noFill/>
        <a:ln w="22571">
          <a:noFill/>
        </a:ln>
      </c:spPr>
    </c:plotArea>
    <c:legend>
      <c:legendPos val="b"/>
      <c:layout>
        <c:manualLayout>
          <c:xMode val="edge"/>
          <c:yMode val="edge"/>
          <c:x val="3.4090909090909089E-3"/>
          <c:y val="0.84828711256117451"/>
          <c:w val="0.99431818181818177"/>
          <c:h val="0.1500815660685155"/>
        </c:manualLayout>
      </c:layout>
      <c:overlay val="1"/>
      <c:spPr>
        <a:noFill/>
        <a:ln w="22571">
          <a:noFill/>
        </a:ln>
      </c:spPr>
      <c:txPr>
        <a:bodyPr/>
        <a:lstStyle/>
        <a:p>
          <a:pPr>
            <a:defRPr sz="1306" b="1" i="0" u="none" strike="noStrike" baseline="0">
              <a:solidFill>
                <a:srgbClr val="FFFFFF"/>
              </a:solidFill>
              <a:latin typeface="Bookman Old Style"/>
              <a:ea typeface="Bookman Old Style"/>
              <a:cs typeface="Bookman Old Style"/>
            </a:defRPr>
          </a:pPr>
          <a:endParaRPr lang="en-US"/>
        </a:p>
      </c:txPr>
    </c:legend>
    <c:plotVisOnly val="1"/>
    <c:dispBlanksAs val="zero"/>
    <c:showDLblsOverMax val="1"/>
  </c:chart>
  <c:spPr>
    <a:noFill/>
    <a:ln>
      <a:noFill/>
    </a:ln>
  </c:spPr>
  <c:txPr>
    <a:bodyPr/>
    <a:lstStyle/>
    <a:p>
      <a:pPr>
        <a:defRPr sz="1533" b="1" i="0" u="none" strike="noStrike" baseline="0">
          <a:solidFill>
            <a:schemeClr val="tx1"/>
          </a:solidFill>
          <a:latin typeface="Times New Roman"/>
          <a:ea typeface="Times New Roman"/>
          <a:cs typeface="Times New Roman"/>
        </a:defRPr>
      </a:pPr>
      <a:endParaRPr lang="en-US"/>
    </a:p>
  </c:txPr>
  <c:externalData r:id="rId1">
    <c:autoUpdate val="0"/>
  </c:externalData>
</c:chartSpace>
</file>

<file path=ppt/drawings/_rels/vmlDrawing1.v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9.emf"/><Relationship Id="rId1" Type="http://schemas.openxmlformats.org/officeDocument/2006/relationships/image" Target="../media/image8.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939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Times New Roman" pitchFamily="18" charset="0"/>
              </a:defRPr>
            </a:lvl1pPr>
          </a:lstStyle>
          <a:p>
            <a:pPr>
              <a:defRPr/>
            </a:pPr>
            <a:endParaRPr lang="en-US"/>
          </a:p>
        </p:txBody>
      </p:sp>
      <p:sp>
        <p:nvSpPr>
          <p:cNvPr id="59395"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Times New Roman" pitchFamily="18" charset="0"/>
              </a:defRPr>
            </a:lvl1pPr>
          </a:lstStyle>
          <a:p>
            <a:pPr>
              <a:defRPr/>
            </a:pPr>
            <a:endParaRPr lang="en-US"/>
          </a:p>
        </p:txBody>
      </p:sp>
      <p:sp>
        <p:nvSpPr>
          <p:cNvPr id="59396"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Times New Roman" pitchFamily="18" charset="0"/>
              </a:defRPr>
            </a:lvl1pPr>
          </a:lstStyle>
          <a:p>
            <a:pPr>
              <a:defRPr/>
            </a:pPr>
            <a:endParaRPr lang="en-US"/>
          </a:p>
        </p:txBody>
      </p:sp>
      <p:sp>
        <p:nvSpPr>
          <p:cNvPr id="59397"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Times New Roman" pitchFamily="18" charset="0"/>
              </a:defRPr>
            </a:lvl1pPr>
          </a:lstStyle>
          <a:p>
            <a:pPr>
              <a:defRPr/>
            </a:pPr>
            <a:fld id="{097F0020-1DE9-4DE6-BA40-2632A2A0DD2F}" type="slidenum">
              <a:rPr lang="en-US"/>
              <a:pPr>
                <a:defRPr/>
              </a:pPr>
              <a:t>‹#›</a:t>
            </a:fld>
            <a:endParaRPr lang="en-US" dirty="0"/>
          </a:p>
        </p:txBody>
      </p:sp>
    </p:spTree>
    <p:extLst>
      <p:ext uri="{BB962C8B-B14F-4D97-AF65-F5344CB8AC3E}">
        <p14:creationId xmlns:p14="http://schemas.microsoft.com/office/powerpoint/2010/main" val="299599493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Times New Roman" pitchFamily="18" charset="0"/>
              </a:defRPr>
            </a:lvl1pPr>
          </a:lstStyle>
          <a:p>
            <a:pPr>
              <a:defRPr/>
            </a:pPr>
            <a:endParaRPr lang="en-US"/>
          </a:p>
        </p:txBody>
      </p:sp>
      <p:sp>
        <p:nvSpPr>
          <p:cNvPr id="18435"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Times New Roman" pitchFamily="18" charset="0"/>
              </a:defRPr>
            </a:lvl1pPr>
          </a:lstStyle>
          <a:p>
            <a:pPr>
              <a:defRPr/>
            </a:pPr>
            <a:endParaRPr lang="en-US"/>
          </a:p>
        </p:txBody>
      </p:sp>
      <p:sp>
        <p:nvSpPr>
          <p:cNvPr id="3072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18437"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8438"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Times New Roman" pitchFamily="18" charset="0"/>
              </a:defRPr>
            </a:lvl1pPr>
          </a:lstStyle>
          <a:p>
            <a:pPr>
              <a:defRPr/>
            </a:pPr>
            <a:endParaRPr lang="en-US"/>
          </a:p>
        </p:txBody>
      </p:sp>
      <p:sp>
        <p:nvSpPr>
          <p:cNvPr id="18439"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Times New Roman" pitchFamily="18" charset="0"/>
              </a:defRPr>
            </a:lvl1pPr>
          </a:lstStyle>
          <a:p>
            <a:pPr>
              <a:defRPr/>
            </a:pPr>
            <a:fld id="{B4C25B57-E284-454D-AF17-4DBCBE1B400B}" type="slidenum">
              <a:rPr lang="en-US"/>
              <a:pPr>
                <a:defRPr/>
              </a:pPr>
              <a:t>‹#›</a:t>
            </a:fld>
            <a:endParaRPr lang="en-US" dirty="0"/>
          </a:p>
        </p:txBody>
      </p:sp>
    </p:spTree>
    <p:extLst>
      <p:ext uri="{BB962C8B-B14F-4D97-AF65-F5344CB8AC3E}">
        <p14:creationId xmlns:p14="http://schemas.microsoft.com/office/powerpoint/2010/main" val="233248025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a:lstStyle/>
          <a:p>
            <a:fld id="{817E6D3A-305C-420C-B359-82FE56662A7D}" type="slidenum">
              <a:rPr lang="en-US" smtClean="0"/>
              <a:pPr/>
              <a:t>1</a:t>
            </a:fld>
            <a:endParaRPr lang="en-US" smtClean="0"/>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0" name="Rounded Rectangle 9"/>
          <p:cNvSpPr/>
          <p:nvPr/>
        </p:nvSpPr>
        <p:spPr>
          <a:xfrm rot="20707748">
            <a:off x="-617539" y="-652551"/>
            <a:ext cx="6664606" cy="3942692"/>
          </a:xfrm>
          <a:custGeom>
            <a:avLst/>
            <a:gdLst/>
            <a:ahLst/>
            <a:cxnLst/>
            <a:rect l="l" t="t" r="r" b="b"/>
            <a:pathLst>
              <a:path w="6664606" h="3942692">
                <a:moveTo>
                  <a:pt x="1046923" y="0"/>
                </a:moveTo>
                <a:lnTo>
                  <a:pt x="6664606" y="1491692"/>
                </a:lnTo>
                <a:lnTo>
                  <a:pt x="6664606" y="3860602"/>
                </a:lnTo>
                <a:cubicBezTo>
                  <a:pt x="6664606" y="3905939"/>
                  <a:pt x="6627853" y="3942692"/>
                  <a:pt x="6582516" y="3942692"/>
                </a:cubicBezTo>
                <a:lnTo>
                  <a:pt x="0" y="3942692"/>
                </a:lnTo>
                <a:close/>
              </a:path>
            </a:pathLst>
          </a:custGeom>
          <a:solidFill>
            <a:schemeClr val="bg1">
              <a:alpha val="2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ounded Rectangle 11"/>
          <p:cNvSpPr/>
          <p:nvPr/>
        </p:nvSpPr>
        <p:spPr>
          <a:xfrm rot="20707748">
            <a:off x="6168153" y="-441831"/>
            <a:ext cx="3126510" cy="2426476"/>
          </a:xfrm>
          <a:custGeom>
            <a:avLst/>
            <a:gdLst/>
            <a:ahLst/>
            <a:cxnLst/>
            <a:rect l="l" t="t" r="r" b="b"/>
            <a:pathLst>
              <a:path w="3126510" h="2426476">
                <a:moveTo>
                  <a:pt x="0" y="0"/>
                </a:moveTo>
                <a:lnTo>
                  <a:pt x="3126510" y="830198"/>
                </a:lnTo>
                <a:lnTo>
                  <a:pt x="2702642" y="2426476"/>
                </a:lnTo>
                <a:lnTo>
                  <a:pt x="82091" y="2426476"/>
                </a:lnTo>
                <a:cubicBezTo>
                  <a:pt x="36754" y="2426475"/>
                  <a:pt x="1" y="2389722"/>
                  <a:pt x="1" y="2344385"/>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10"/>
          <p:cNvSpPr/>
          <p:nvPr/>
        </p:nvSpPr>
        <p:spPr>
          <a:xfrm rot="20707748">
            <a:off x="7144098" y="2001564"/>
            <a:ext cx="2679455" cy="4946037"/>
          </a:xfrm>
          <a:custGeom>
            <a:avLst/>
            <a:gdLst/>
            <a:ahLst/>
            <a:cxnLst/>
            <a:rect l="l" t="t" r="r" b="b"/>
            <a:pathLst>
              <a:path w="2679455" h="4946037">
                <a:moveTo>
                  <a:pt x="2679455" y="0"/>
                </a:moveTo>
                <a:lnTo>
                  <a:pt x="1366108" y="4946037"/>
                </a:lnTo>
                <a:lnTo>
                  <a:pt x="0" y="4583288"/>
                </a:lnTo>
                <a:lnTo>
                  <a:pt x="0" y="82090"/>
                </a:lnTo>
                <a:cubicBezTo>
                  <a:pt x="0" y="36753"/>
                  <a:pt x="36753" y="0"/>
                  <a:pt x="82090" y="0"/>
                </a:cubicBez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ounded Rectangle 8"/>
          <p:cNvSpPr/>
          <p:nvPr/>
        </p:nvSpPr>
        <p:spPr>
          <a:xfrm rot="20707748">
            <a:off x="-205621" y="3323292"/>
            <a:ext cx="7378073" cy="4557796"/>
          </a:xfrm>
          <a:custGeom>
            <a:avLst/>
            <a:gdLst/>
            <a:ahLst/>
            <a:cxnLst/>
            <a:rect l="l" t="t" r="r" b="b"/>
            <a:pathLst>
              <a:path w="7378073" h="4557796">
                <a:moveTo>
                  <a:pt x="7327936" y="6451"/>
                </a:moveTo>
                <a:cubicBezTo>
                  <a:pt x="7357400" y="18913"/>
                  <a:pt x="7378073" y="48087"/>
                  <a:pt x="7378073" y="82090"/>
                </a:cubicBezTo>
                <a:lnTo>
                  <a:pt x="7378073" y="4557796"/>
                </a:lnTo>
                <a:lnTo>
                  <a:pt x="0" y="2598658"/>
                </a:lnTo>
                <a:lnTo>
                  <a:pt x="690034" y="0"/>
                </a:lnTo>
                <a:lnTo>
                  <a:pt x="7295983" y="0"/>
                </a:lnTo>
                <a:cubicBezTo>
                  <a:pt x="7307317" y="0"/>
                  <a:pt x="7318115" y="2297"/>
                  <a:pt x="7327936" y="6451"/>
                </a:cubicBez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rot="-900000">
            <a:off x="547834" y="3632676"/>
            <a:ext cx="5985159" cy="1606102"/>
          </a:xfrm>
        </p:spPr>
        <p:txBody>
          <a:bodyPr>
            <a:normAutofit/>
          </a:bodyPr>
          <a:lstStyle>
            <a:lvl1pPr>
              <a:lnSpc>
                <a:spcPts val="6000"/>
              </a:lnSpc>
              <a:defRPr sz="6000">
                <a:solidFill>
                  <a:schemeClr val="tx1"/>
                </a:solidFill>
              </a:defRPr>
            </a:lvl1pPr>
          </a:lstStyle>
          <a:p>
            <a:r>
              <a:rPr lang="en-US" smtClean="0"/>
              <a:t>Click to edit Master title style</a:t>
            </a:r>
            <a:endParaRPr lang="en-US" dirty="0"/>
          </a:p>
        </p:txBody>
      </p:sp>
      <p:sp>
        <p:nvSpPr>
          <p:cNvPr id="3" name="Subtitle 2"/>
          <p:cNvSpPr>
            <a:spLocks noGrp="1"/>
          </p:cNvSpPr>
          <p:nvPr>
            <p:ph type="subTitle" idx="1"/>
          </p:nvPr>
        </p:nvSpPr>
        <p:spPr>
          <a:xfrm rot="-900000">
            <a:off x="2201145" y="5027230"/>
            <a:ext cx="4655297" cy="1128495"/>
          </a:xfrm>
        </p:spPr>
        <p:txBody>
          <a:bodyPr>
            <a:normAutofit/>
          </a:bodyPr>
          <a:lstStyle>
            <a:lvl1pPr marL="0" indent="0" algn="r">
              <a:buNone/>
              <a:defRPr sz="24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rot="-900000">
            <a:off x="6741465" y="2313285"/>
            <a:ext cx="1524000" cy="365125"/>
          </a:xfrm>
        </p:spPr>
        <p:txBody>
          <a:bodyPr/>
          <a:lstStyle>
            <a:lvl1pPr algn="l">
              <a:defRPr sz="1800">
                <a:solidFill>
                  <a:schemeClr val="tx1"/>
                </a:solidFill>
              </a:defRPr>
            </a:lvl1pPr>
          </a:lstStyle>
          <a:p>
            <a:pPr>
              <a:defRPr/>
            </a:pPr>
            <a:endParaRPr lang="en-US"/>
          </a:p>
        </p:txBody>
      </p:sp>
      <p:sp>
        <p:nvSpPr>
          <p:cNvPr id="5" name="Footer Placeholder 4"/>
          <p:cNvSpPr>
            <a:spLocks noGrp="1"/>
          </p:cNvSpPr>
          <p:nvPr>
            <p:ph type="ftr" sz="quarter" idx="11"/>
          </p:nvPr>
        </p:nvSpPr>
        <p:spPr>
          <a:xfrm rot="-900000">
            <a:off x="6551292" y="1528629"/>
            <a:ext cx="2465987" cy="365125"/>
          </a:xfrm>
        </p:spPr>
        <p:txBody>
          <a:bodyPr/>
          <a:lstStyle>
            <a:lvl1pPr>
              <a:defRPr>
                <a:solidFill>
                  <a:schemeClr val="tx1"/>
                </a:solidFill>
              </a:defRPr>
            </a:lvl1pPr>
          </a:lstStyle>
          <a:p>
            <a:pPr>
              <a:defRPr/>
            </a:pPr>
            <a:endParaRPr lang="en-US"/>
          </a:p>
        </p:txBody>
      </p:sp>
      <p:sp>
        <p:nvSpPr>
          <p:cNvPr id="6" name="Slide Number Placeholder 5"/>
          <p:cNvSpPr>
            <a:spLocks noGrp="1"/>
          </p:cNvSpPr>
          <p:nvPr>
            <p:ph type="sldNum" sz="quarter" idx="12"/>
          </p:nvPr>
        </p:nvSpPr>
        <p:spPr>
          <a:xfrm rot="-900000">
            <a:off x="6451719" y="1162062"/>
            <a:ext cx="2133600" cy="421038"/>
          </a:xfrm>
        </p:spPr>
        <p:txBody>
          <a:bodyPr anchor="ctr"/>
          <a:lstStyle>
            <a:lvl1pPr algn="l">
              <a:defRPr sz="2400">
                <a:solidFill>
                  <a:schemeClr val="tx1"/>
                </a:solidFill>
              </a:defRPr>
            </a:lvl1pPr>
          </a:lstStyle>
          <a:p>
            <a:pPr>
              <a:defRPr/>
            </a:pPr>
            <a:fld id="{D3AE4457-EFBC-43E7-9B16-DF7EF2D146AF}" type="slidenum">
              <a:rPr lang="en-US" smtClean="0"/>
              <a:pPr>
                <a:defRPr/>
              </a:pPr>
              <a:t>‹#›</a:t>
            </a:fld>
            <a:endParaRPr lang="en-US" dirty="0"/>
          </a:p>
        </p:txBody>
      </p:sp>
    </p:spTree>
  </p:cSld>
  <p:clrMapOvr>
    <a:masterClrMapping/>
  </p:clrMapOvr>
  <p:transition>
    <p:cover/>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12" name="Rounded Rectangle 11"/>
          <p:cNvSpPr/>
          <p:nvPr/>
        </p:nvSpPr>
        <p:spPr>
          <a:xfrm rot="20707748">
            <a:off x="-895918" y="-766298"/>
            <a:ext cx="8332816" cy="5894380"/>
          </a:xfrm>
          <a:custGeom>
            <a:avLst/>
            <a:gdLst/>
            <a:ahLst/>
            <a:cxnLst/>
            <a:rect l="l" t="t" r="r" b="b"/>
            <a:pathLst>
              <a:path w="8332816" h="5894380">
                <a:moveTo>
                  <a:pt x="1565164" y="0"/>
                </a:moveTo>
                <a:lnTo>
                  <a:pt x="8332816" y="1797049"/>
                </a:lnTo>
                <a:lnTo>
                  <a:pt x="8332816" y="5812290"/>
                </a:lnTo>
                <a:cubicBezTo>
                  <a:pt x="8332816" y="5857627"/>
                  <a:pt x="8296063" y="5894380"/>
                  <a:pt x="8250726" y="5894380"/>
                </a:cubicBezTo>
                <a:lnTo>
                  <a:pt x="0" y="5894380"/>
                </a:ln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ed Rectangle 12"/>
          <p:cNvSpPr/>
          <p:nvPr/>
        </p:nvSpPr>
        <p:spPr>
          <a:xfrm rot="20707748">
            <a:off x="64746" y="5089618"/>
            <a:ext cx="8528044" cy="2911464"/>
          </a:xfrm>
          <a:custGeom>
            <a:avLst/>
            <a:gdLst/>
            <a:ahLst/>
            <a:cxnLst/>
            <a:rect l="l" t="t" r="r" b="b"/>
            <a:pathLst>
              <a:path w="8528044" h="2911464">
                <a:moveTo>
                  <a:pt x="8477907" y="6451"/>
                </a:moveTo>
                <a:cubicBezTo>
                  <a:pt x="8507371" y="18913"/>
                  <a:pt x="8528044" y="48087"/>
                  <a:pt x="8528044" y="82090"/>
                </a:cubicBezTo>
                <a:lnTo>
                  <a:pt x="8528044" y="2911464"/>
                </a:lnTo>
                <a:lnTo>
                  <a:pt x="0" y="646970"/>
                </a:lnTo>
                <a:lnTo>
                  <a:pt x="171794" y="0"/>
                </a:lnTo>
                <a:lnTo>
                  <a:pt x="8445954" y="0"/>
                </a:lnTo>
                <a:cubicBezTo>
                  <a:pt x="8457288" y="0"/>
                  <a:pt x="8468086" y="2297"/>
                  <a:pt x="8477907" y="6451"/>
                </a:cubicBez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13"/>
          <p:cNvSpPr/>
          <p:nvPr/>
        </p:nvSpPr>
        <p:spPr>
          <a:xfrm rot="20707748">
            <a:off x="8533928" y="3839503"/>
            <a:ext cx="1011244" cy="2994350"/>
          </a:xfrm>
          <a:custGeom>
            <a:avLst/>
            <a:gdLst/>
            <a:ahLst/>
            <a:cxnLst/>
            <a:rect l="l" t="t" r="r" b="b"/>
            <a:pathLst>
              <a:path w="1011244" h="2994350">
                <a:moveTo>
                  <a:pt x="1011244" y="0"/>
                </a:moveTo>
                <a:lnTo>
                  <a:pt x="216140" y="2994350"/>
                </a:lnTo>
                <a:lnTo>
                  <a:pt x="0" y="2936957"/>
                </a:lnTo>
                <a:lnTo>
                  <a:pt x="0" y="82090"/>
                </a:lnTo>
                <a:cubicBezTo>
                  <a:pt x="0" y="36753"/>
                  <a:pt x="36753" y="0"/>
                  <a:pt x="82090" y="0"/>
                </a:cubicBez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ounded Rectangle 14"/>
          <p:cNvSpPr/>
          <p:nvPr/>
        </p:nvSpPr>
        <p:spPr>
          <a:xfrm rot="20707748">
            <a:off x="7588490" y="-321837"/>
            <a:ext cx="1976541" cy="4072806"/>
          </a:xfrm>
          <a:custGeom>
            <a:avLst/>
            <a:gdLst/>
            <a:ahLst/>
            <a:cxnLst/>
            <a:rect l="l" t="t" r="r" b="b"/>
            <a:pathLst>
              <a:path w="1976541" h="4072806">
                <a:moveTo>
                  <a:pt x="0" y="0"/>
                </a:moveTo>
                <a:lnTo>
                  <a:pt x="1976541" y="524841"/>
                </a:lnTo>
                <a:lnTo>
                  <a:pt x="1034432" y="4072806"/>
                </a:lnTo>
                <a:lnTo>
                  <a:pt x="82090" y="4072806"/>
                </a:lnTo>
                <a:cubicBezTo>
                  <a:pt x="36753" y="4072806"/>
                  <a:pt x="0" y="4036053"/>
                  <a:pt x="0" y="3990716"/>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900000">
            <a:off x="3183882" y="4760430"/>
            <a:ext cx="5004753" cy="1299542"/>
          </a:xfrm>
        </p:spPr>
        <p:txBody>
          <a:bodyPr anchor="t"/>
          <a:lstStyle/>
          <a:p>
            <a:r>
              <a:rPr lang="en-US" smtClean="0"/>
              <a:t>Click to edit Master title style</a:t>
            </a:r>
            <a:endParaRPr lang="en-US"/>
          </a:p>
        </p:txBody>
      </p:sp>
      <p:sp>
        <p:nvSpPr>
          <p:cNvPr id="3" name="Vertical Text Placeholder 2"/>
          <p:cNvSpPr>
            <a:spLocks noGrp="1"/>
          </p:cNvSpPr>
          <p:nvPr>
            <p:ph type="body" orient="vert" idx="1"/>
          </p:nvPr>
        </p:nvSpPr>
        <p:spPr>
          <a:xfrm rot="-900000">
            <a:off x="781854" y="984581"/>
            <a:ext cx="6581279" cy="360475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rot="-900000">
            <a:off x="6996405" y="6238502"/>
            <a:ext cx="1524000" cy="365125"/>
          </a:xfrm>
        </p:spPr>
        <p:txBody>
          <a:bodyPr/>
          <a:lstStyle/>
          <a:p>
            <a:pPr>
              <a:defRPr/>
            </a:pPr>
            <a:endParaRPr lang="en-US"/>
          </a:p>
        </p:txBody>
      </p:sp>
      <p:sp>
        <p:nvSpPr>
          <p:cNvPr id="5" name="Footer Placeholder 4"/>
          <p:cNvSpPr>
            <a:spLocks noGrp="1"/>
          </p:cNvSpPr>
          <p:nvPr>
            <p:ph type="ftr" sz="quarter" idx="11"/>
          </p:nvPr>
        </p:nvSpPr>
        <p:spPr>
          <a:xfrm rot="-900000">
            <a:off x="5321849" y="6094794"/>
            <a:ext cx="3124200" cy="365125"/>
          </a:xfrm>
        </p:spPr>
        <p:txBody>
          <a:bodyPr/>
          <a:lstStyle>
            <a:lvl1pPr algn="r">
              <a:defRPr/>
            </a:lvl1pPr>
          </a:lstStyle>
          <a:p>
            <a:pPr>
              <a:defRPr/>
            </a:pPr>
            <a:endParaRPr lang="en-US"/>
          </a:p>
        </p:txBody>
      </p:sp>
      <p:sp>
        <p:nvSpPr>
          <p:cNvPr id="6" name="Slide Number Placeholder 5"/>
          <p:cNvSpPr>
            <a:spLocks noGrp="1"/>
          </p:cNvSpPr>
          <p:nvPr>
            <p:ph type="sldNum" sz="quarter" idx="12"/>
          </p:nvPr>
        </p:nvSpPr>
        <p:spPr>
          <a:xfrm rot="-900000">
            <a:off x="8182730" y="3246937"/>
            <a:ext cx="907445" cy="365125"/>
          </a:xfrm>
        </p:spPr>
        <p:txBody>
          <a:bodyPr/>
          <a:lstStyle>
            <a:lvl1pPr algn="l">
              <a:defRPr/>
            </a:lvl1pPr>
          </a:lstStyle>
          <a:p>
            <a:pPr>
              <a:defRPr/>
            </a:pPr>
            <a:fld id="{96EE249A-C01C-441A-9196-4B79D4E93A52}" type="slidenum">
              <a:rPr lang="en-US" smtClean="0"/>
              <a:pPr>
                <a:defRPr/>
              </a:pPr>
              <a:t>‹#›</a:t>
            </a:fld>
            <a:endParaRPr lang="en-US" dirty="0"/>
          </a:p>
        </p:txBody>
      </p:sp>
    </p:spTree>
  </p:cSld>
  <p:clrMapOvr>
    <a:masterClrMapping/>
  </p:clrMapOvr>
  <p:transition>
    <p:cover/>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12" name="Rounded Rectangle 11"/>
          <p:cNvSpPr/>
          <p:nvPr/>
        </p:nvSpPr>
        <p:spPr>
          <a:xfrm rot="20707748">
            <a:off x="-882907" y="-626065"/>
            <a:ext cx="7440156" cy="7347127"/>
          </a:xfrm>
          <a:custGeom>
            <a:avLst/>
            <a:gdLst/>
            <a:ahLst/>
            <a:cxnLst/>
            <a:rect l="l" t="t" r="r" b="b"/>
            <a:pathLst>
              <a:path w="7440156" h="7347127">
                <a:moveTo>
                  <a:pt x="1760047" y="0"/>
                </a:moveTo>
                <a:lnTo>
                  <a:pt x="7440156" y="1508269"/>
                </a:lnTo>
                <a:lnTo>
                  <a:pt x="7440156" y="7265037"/>
                </a:lnTo>
                <a:cubicBezTo>
                  <a:pt x="7440156" y="7310374"/>
                  <a:pt x="7403403" y="7347127"/>
                  <a:pt x="7358066" y="7347127"/>
                </a:cubicBezTo>
                <a:lnTo>
                  <a:pt x="2707078" y="7347127"/>
                </a:lnTo>
                <a:lnTo>
                  <a:pt x="0" y="6628304"/>
                </a:ln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ed Rectangle 12"/>
          <p:cNvSpPr/>
          <p:nvPr/>
        </p:nvSpPr>
        <p:spPr>
          <a:xfrm rot="20707748">
            <a:off x="3227235" y="6274264"/>
            <a:ext cx="4396677" cy="1167472"/>
          </a:xfrm>
          <a:custGeom>
            <a:avLst/>
            <a:gdLst/>
            <a:ahLst/>
            <a:cxnLst/>
            <a:rect l="l" t="t" r="r" b="b"/>
            <a:pathLst>
              <a:path w="4396677" h="1167472">
                <a:moveTo>
                  <a:pt x="4346539" y="6451"/>
                </a:moveTo>
                <a:cubicBezTo>
                  <a:pt x="4376003" y="18913"/>
                  <a:pt x="4396677" y="48087"/>
                  <a:pt x="4396677" y="82090"/>
                </a:cubicBezTo>
                <a:lnTo>
                  <a:pt x="4396677" y="1167472"/>
                </a:lnTo>
                <a:lnTo>
                  <a:pt x="0" y="0"/>
                </a:lnTo>
                <a:lnTo>
                  <a:pt x="4314586" y="0"/>
                </a:lnTo>
                <a:cubicBezTo>
                  <a:pt x="4325920" y="0"/>
                  <a:pt x="4336718" y="2297"/>
                  <a:pt x="4346539" y="6451"/>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13"/>
          <p:cNvSpPr/>
          <p:nvPr/>
        </p:nvSpPr>
        <p:spPr>
          <a:xfrm rot="20707748">
            <a:off x="7659524" y="5459724"/>
            <a:ext cx="1710569" cy="1538689"/>
          </a:xfrm>
          <a:custGeom>
            <a:avLst/>
            <a:gdLst/>
            <a:ahLst/>
            <a:cxnLst/>
            <a:rect l="l" t="t" r="r" b="b"/>
            <a:pathLst>
              <a:path w="1710569" h="1538689">
                <a:moveTo>
                  <a:pt x="1710569" y="1"/>
                </a:moveTo>
                <a:lnTo>
                  <a:pt x="1301993" y="1538689"/>
                </a:lnTo>
                <a:lnTo>
                  <a:pt x="0" y="1192965"/>
                </a:lnTo>
                <a:lnTo>
                  <a:pt x="0" y="82090"/>
                </a:lnTo>
                <a:cubicBezTo>
                  <a:pt x="0" y="36753"/>
                  <a:pt x="36753" y="0"/>
                  <a:pt x="82090" y="0"/>
                </a:cubicBez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ounded Rectangle 14"/>
          <p:cNvSpPr/>
          <p:nvPr/>
        </p:nvSpPr>
        <p:spPr>
          <a:xfrm rot="20707748">
            <a:off x="6666426" y="-490731"/>
            <a:ext cx="3065776" cy="5811871"/>
          </a:xfrm>
          <a:custGeom>
            <a:avLst/>
            <a:gdLst/>
            <a:ahLst/>
            <a:cxnLst/>
            <a:rect l="l" t="t" r="r" b="b"/>
            <a:pathLst>
              <a:path w="3065776" h="5811871">
                <a:moveTo>
                  <a:pt x="0" y="0"/>
                </a:moveTo>
                <a:lnTo>
                  <a:pt x="3065776" y="814071"/>
                </a:lnTo>
                <a:lnTo>
                  <a:pt x="1738684" y="5811871"/>
                </a:lnTo>
                <a:lnTo>
                  <a:pt x="82090" y="5811871"/>
                </a:lnTo>
                <a:cubicBezTo>
                  <a:pt x="36753" y="5811871"/>
                  <a:pt x="0" y="5775118"/>
                  <a:pt x="0" y="5729781"/>
                </a:cubicBez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rot="-900000">
            <a:off x="6793335" y="511413"/>
            <a:ext cx="1435608" cy="481888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rot="-900000">
            <a:off x="967762" y="1075673"/>
            <a:ext cx="5398955" cy="508826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rot="-900000">
            <a:off x="7754112" y="5888736"/>
            <a:ext cx="1243584" cy="365125"/>
          </a:xfrm>
        </p:spPr>
        <p:txBody>
          <a:bodyPr/>
          <a:lstStyle>
            <a:lvl1pPr algn="l">
              <a:defRPr/>
            </a:lvl1pPr>
          </a:lstStyle>
          <a:p>
            <a:pPr>
              <a:defRPr/>
            </a:pPr>
            <a:endParaRPr lang="en-US"/>
          </a:p>
        </p:txBody>
      </p:sp>
      <p:sp>
        <p:nvSpPr>
          <p:cNvPr id="5" name="Footer Placeholder 4"/>
          <p:cNvSpPr>
            <a:spLocks noGrp="1"/>
          </p:cNvSpPr>
          <p:nvPr>
            <p:ph type="ftr" sz="quarter" idx="11"/>
          </p:nvPr>
        </p:nvSpPr>
        <p:spPr>
          <a:xfrm rot="-900000">
            <a:off x="4997808" y="6188244"/>
            <a:ext cx="2380306" cy="365125"/>
          </a:xfrm>
        </p:spPr>
        <p:txBody>
          <a:bodyPr/>
          <a:lstStyle>
            <a:lvl1pPr algn="r">
              <a:defRPr/>
            </a:lvl1pPr>
          </a:lstStyle>
          <a:p>
            <a:pPr>
              <a:defRPr/>
            </a:pPr>
            <a:endParaRPr lang="en-US"/>
          </a:p>
        </p:txBody>
      </p:sp>
      <p:sp>
        <p:nvSpPr>
          <p:cNvPr id="6" name="Slide Number Placeholder 5"/>
          <p:cNvSpPr>
            <a:spLocks noGrp="1"/>
          </p:cNvSpPr>
          <p:nvPr>
            <p:ph type="sldNum" sz="quarter" idx="12"/>
          </p:nvPr>
        </p:nvSpPr>
        <p:spPr>
          <a:xfrm rot="-900000">
            <a:off x="7690104" y="5641848"/>
            <a:ext cx="1243584" cy="365125"/>
          </a:xfrm>
        </p:spPr>
        <p:txBody>
          <a:bodyPr/>
          <a:lstStyle>
            <a:lvl1pPr algn="l">
              <a:defRPr/>
            </a:lvl1pPr>
          </a:lstStyle>
          <a:p>
            <a:pPr>
              <a:defRPr/>
            </a:pPr>
            <a:fld id="{5A9B5E5E-2838-4D22-A371-8D255E9400B6}" type="slidenum">
              <a:rPr lang="en-US" smtClean="0"/>
              <a:pPr>
                <a:defRPr/>
              </a:pPr>
              <a:t>‹#›</a:t>
            </a:fld>
            <a:endParaRPr lang="en-US" dirty="0"/>
          </a:p>
        </p:txBody>
      </p:sp>
    </p:spTree>
  </p:cSld>
  <p:clrMapOvr>
    <a:masterClrMapping/>
  </p:clrMapOvr>
  <p:transition>
    <p:cover/>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chart">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Chart Placeholder 2"/>
          <p:cNvSpPr>
            <a:spLocks noGrp="1"/>
          </p:cNvSpPr>
          <p:nvPr>
            <p:ph type="chart" idx="1"/>
          </p:nvPr>
        </p:nvSpPr>
        <p:spPr>
          <a:xfrm>
            <a:off x="685800" y="1981200"/>
            <a:ext cx="7772400" cy="4114800"/>
          </a:xfrm>
        </p:spPr>
        <p:txBody>
          <a:bodyPr/>
          <a:lstStyle/>
          <a:p>
            <a:pPr lvl="0"/>
            <a:endParaRPr lang="en-US" noProof="0" dirty="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F9062939-8DFC-4AFE-BAB0-CCD46FCB5337}" type="slidenum">
              <a:rPr lang="en-US"/>
              <a:pPr>
                <a:defRPr/>
              </a:pPr>
              <a:t>‹#›</a:t>
            </a:fld>
            <a:endParaRPr lang="en-US" dirty="0"/>
          </a:p>
        </p:txBody>
      </p:sp>
    </p:spTree>
  </p:cSld>
  <p:clrMapOvr>
    <a:masterClrMapping/>
  </p:clrMapOvr>
  <p:transition>
    <p:cove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chartAndTx">
  <p:cSld name="Title, Ch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Chart Placeholder 2"/>
          <p:cNvSpPr>
            <a:spLocks noGrp="1"/>
          </p:cNvSpPr>
          <p:nvPr>
            <p:ph type="chart" sz="half" idx="1"/>
          </p:nvPr>
        </p:nvSpPr>
        <p:spPr>
          <a:xfrm>
            <a:off x="685800" y="1981200"/>
            <a:ext cx="3810000" cy="4114800"/>
          </a:xfrm>
        </p:spPr>
        <p:txBody>
          <a:bodyPr/>
          <a:lstStyle/>
          <a:p>
            <a:pPr lvl="0"/>
            <a:endParaRPr lang="en-US" noProof="0" dirty="0" smtClean="0"/>
          </a:p>
        </p:txBody>
      </p:sp>
      <p:sp>
        <p:nvSpPr>
          <p:cNvPr id="4" name="Text Placeholder 3"/>
          <p:cNvSpPr>
            <a:spLocks noGrp="1"/>
          </p:cNvSpPr>
          <p:nvPr>
            <p:ph type="body"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4783D9D6-F963-47B5-902A-9FEB6A18A15E}" type="slidenum">
              <a:rPr lang="en-US"/>
              <a:pPr>
                <a:defRPr/>
              </a:pPr>
              <a:t>‹#›</a:t>
            </a:fld>
            <a:endParaRPr lang="en-US" dirty="0"/>
          </a:p>
        </p:txBody>
      </p:sp>
    </p:spTree>
  </p:cSld>
  <p:clrMapOvr>
    <a:masterClrMapping/>
  </p:clrMapOvr>
  <p:transition>
    <p:cove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7"/>
          <p:cNvSpPr>
            <a:spLocks noGrp="1" noChangeArrowheads="1"/>
          </p:cNvSpPr>
          <p:nvPr>
            <p:ph type="dt" sz="half" idx="10"/>
          </p:nvPr>
        </p:nvSpPr>
        <p:spPr>
          <a:ln/>
        </p:spPr>
        <p:txBody>
          <a:bodyPr/>
          <a:lstStyle>
            <a:lvl1pPr>
              <a:defRPr/>
            </a:lvl1pPr>
          </a:lstStyle>
          <a:p>
            <a:pPr>
              <a:defRPr/>
            </a:pPr>
            <a:endParaRPr lang="en-US"/>
          </a:p>
        </p:txBody>
      </p:sp>
      <p:sp>
        <p:nvSpPr>
          <p:cNvPr id="6" name="Rectangle 8"/>
          <p:cNvSpPr>
            <a:spLocks noGrp="1" noChangeArrowheads="1"/>
          </p:cNvSpPr>
          <p:nvPr>
            <p:ph type="ftr" sz="quarter" idx="11"/>
          </p:nvPr>
        </p:nvSpPr>
        <p:spPr>
          <a:ln/>
        </p:spPr>
        <p:txBody>
          <a:bodyPr/>
          <a:lstStyle>
            <a:lvl1pPr>
              <a:defRPr/>
            </a:lvl1pPr>
          </a:lstStyle>
          <a:p>
            <a:pPr>
              <a:defRPr/>
            </a:pPr>
            <a:endParaRPr lang="en-US"/>
          </a:p>
        </p:txBody>
      </p:sp>
      <p:sp>
        <p:nvSpPr>
          <p:cNvPr id="7" name="Rectangle 9"/>
          <p:cNvSpPr>
            <a:spLocks noGrp="1" noChangeArrowheads="1"/>
          </p:cNvSpPr>
          <p:nvPr>
            <p:ph type="sldNum" sz="quarter" idx="12"/>
          </p:nvPr>
        </p:nvSpPr>
        <p:spPr>
          <a:ln/>
        </p:spPr>
        <p:txBody>
          <a:bodyPr/>
          <a:lstStyle>
            <a:lvl1pPr>
              <a:defRPr/>
            </a:lvl1pPr>
          </a:lstStyle>
          <a:p>
            <a:pPr>
              <a:defRPr/>
            </a:pPr>
            <a:fld id="{9D709EE0-156A-4489-8824-4DFA7B313302}" type="slidenum">
              <a:rPr lang="en-US"/>
              <a:pPr>
                <a:defRPr/>
              </a:pPr>
              <a:t>‹#›</a:t>
            </a:fld>
            <a:endParaRPr lang="en-US" dirty="0"/>
          </a:p>
        </p:txBody>
      </p:sp>
    </p:spTree>
  </p:cSld>
  <p:clrMapOvr>
    <a:masterClrMapping/>
  </p:clrMapOvr>
  <p:transition>
    <p:cove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Rounded Rectangle 8"/>
          <p:cNvSpPr/>
          <p:nvPr/>
        </p:nvSpPr>
        <p:spPr>
          <a:xfrm rot="907748">
            <a:off x="-865440" y="850599"/>
            <a:ext cx="3615441" cy="6151724"/>
          </a:xfrm>
          <a:custGeom>
            <a:avLst/>
            <a:gdLst/>
            <a:ahLst/>
            <a:cxnLst/>
            <a:rect l="l" t="t" r="r" b="b"/>
            <a:pathLst>
              <a:path w="3615441" h="6151724">
                <a:moveTo>
                  <a:pt x="0" y="0"/>
                </a:moveTo>
                <a:lnTo>
                  <a:pt x="3533351" y="0"/>
                </a:lnTo>
                <a:cubicBezTo>
                  <a:pt x="3578688" y="0"/>
                  <a:pt x="3615441" y="36753"/>
                  <a:pt x="3615441" y="82090"/>
                </a:cubicBezTo>
                <a:lnTo>
                  <a:pt x="3615441" y="5623909"/>
                </a:lnTo>
                <a:lnTo>
                  <a:pt x="1663219" y="6151724"/>
                </a:ln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ed Rectangle 12"/>
          <p:cNvSpPr/>
          <p:nvPr/>
        </p:nvSpPr>
        <p:spPr>
          <a:xfrm rot="907748">
            <a:off x="17749" y="-511509"/>
            <a:ext cx="3735394" cy="1387781"/>
          </a:xfrm>
          <a:custGeom>
            <a:avLst/>
            <a:gdLst/>
            <a:ahLst/>
            <a:cxnLst/>
            <a:rect l="l" t="t" r="r" b="b"/>
            <a:pathLst>
              <a:path w="3735394" h="1387781">
                <a:moveTo>
                  <a:pt x="0" y="1009924"/>
                </a:moveTo>
                <a:lnTo>
                  <a:pt x="3735394" y="0"/>
                </a:lnTo>
                <a:lnTo>
                  <a:pt x="3735394" y="1305691"/>
                </a:lnTo>
                <a:cubicBezTo>
                  <a:pt x="3735394" y="1351028"/>
                  <a:pt x="3698641" y="1387781"/>
                  <a:pt x="3653304" y="1387781"/>
                </a:cubicBezTo>
                <a:lnTo>
                  <a:pt x="102160" y="1387781"/>
                </a:ln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13"/>
          <p:cNvSpPr/>
          <p:nvPr/>
        </p:nvSpPr>
        <p:spPr>
          <a:xfrm rot="907748">
            <a:off x="2146801" y="6590199"/>
            <a:ext cx="1981025" cy="535602"/>
          </a:xfrm>
          <a:custGeom>
            <a:avLst/>
            <a:gdLst/>
            <a:ahLst/>
            <a:cxnLst/>
            <a:rect l="l" t="t" r="r" b="b"/>
            <a:pathLst>
              <a:path w="1981025" h="535602">
                <a:moveTo>
                  <a:pt x="50137" y="6451"/>
                </a:moveTo>
                <a:cubicBezTo>
                  <a:pt x="59958" y="2297"/>
                  <a:pt x="70756" y="0"/>
                  <a:pt x="82090" y="0"/>
                </a:cubicBezTo>
                <a:lnTo>
                  <a:pt x="1981025" y="0"/>
                </a:lnTo>
                <a:lnTo>
                  <a:pt x="0" y="535602"/>
                </a:lnTo>
                <a:lnTo>
                  <a:pt x="0" y="82090"/>
                </a:lnTo>
                <a:cubicBezTo>
                  <a:pt x="0" y="48087"/>
                  <a:pt x="20674" y="18913"/>
                  <a:pt x="50137" y="6451"/>
                </a:cubicBez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ounded Rectangle 14"/>
          <p:cNvSpPr/>
          <p:nvPr/>
        </p:nvSpPr>
        <p:spPr>
          <a:xfrm rot="907748">
            <a:off x="3185141" y="-553633"/>
            <a:ext cx="6782931" cy="7826540"/>
          </a:xfrm>
          <a:custGeom>
            <a:avLst/>
            <a:gdLst/>
            <a:ahLst/>
            <a:cxnLst/>
            <a:rect l="l" t="t" r="r" b="b"/>
            <a:pathLst>
              <a:path w="6782931" h="7826540">
                <a:moveTo>
                  <a:pt x="0" y="1349945"/>
                </a:moveTo>
                <a:lnTo>
                  <a:pt x="4993024" y="0"/>
                </a:lnTo>
                <a:lnTo>
                  <a:pt x="6782931" y="6620302"/>
                </a:lnTo>
                <a:lnTo>
                  <a:pt x="2321435" y="7826540"/>
                </a:lnTo>
                <a:lnTo>
                  <a:pt x="82090" y="7826540"/>
                </a:lnTo>
                <a:cubicBezTo>
                  <a:pt x="36753" y="7826540"/>
                  <a:pt x="0" y="7789787"/>
                  <a:pt x="0" y="7744450"/>
                </a:cubicBez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4500000">
            <a:off x="-633894" y="2921988"/>
            <a:ext cx="5064953" cy="1695631"/>
          </a:xfrm>
        </p:spPr>
        <p:txBody>
          <a:bodyPr/>
          <a:lstStyle/>
          <a:p>
            <a:r>
              <a:rPr lang="en-US" smtClean="0"/>
              <a:t>Click to edit Master title style</a:t>
            </a:r>
            <a:endParaRPr lang="en-US"/>
          </a:p>
        </p:txBody>
      </p:sp>
      <p:sp>
        <p:nvSpPr>
          <p:cNvPr id="3" name="Content Placeholder 2"/>
          <p:cNvSpPr>
            <a:spLocks noGrp="1"/>
          </p:cNvSpPr>
          <p:nvPr>
            <p:ph idx="1"/>
          </p:nvPr>
        </p:nvSpPr>
        <p:spPr>
          <a:xfrm rot="900000">
            <a:off x="3479028" y="959716"/>
            <a:ext cx="4658735" cy="5077623"/>
          </a:xfrm>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rot="900000">
            <a:off x="1690988" y="608314"/>
            <a:ext cx="1789355" cy="365125"/>
          </a:xfrm>
        </p:spPr>
        <p:txBody>
          <a:bodyPr/>
          <a:lstStyle/>
          <a:p>
            <a:pPr>
              <a:defRPr/>
            </a:pPr>
            <a:endParaRPr lang="en-US"/>
          </a:p>
        </p:txBody>
      </p:sp>
      <p:sp>
        <p:nvSpPr>
          <p:cNvPr id="5" name="Footer Placeholder 4"/>
          <p:cNvSpPr>
            <a:spLocks noGrp="1"/>
          </p:cNvSpPr>
          <p:nvPr>
            <p:ph type="ftr" sz="quarter" idx="11"/>
          </p:nvPr>
        </p:nvSpPr>
        <p:spPr>
          <a:xfrm rot="900000">
            <a:off x="3103620" y="6177546"/>
            <a:ext cx="2392237" cy="365125"/>
          </a:xfrm>
        </p:spPr>
        <p:txBody>
          <a:bodyPr/>
          <a:lstStyle/>
          <a:p>
            <a:pPr>
              <a:defRPr/>
            </a:pPr>
            <a:endParaRPr lang="en-US"/>
          </a:p>
        </p:txBody>
      </p:sp>
      <p:sp>
        <p:nvSpPr>
          <p:cNvPr id="6" name="Slide Number Placeholder 5"/>
          <p:cNvSpPr>
            <a:spLocks noGrp="1"/>
          </p:cNvSpPr>
          <p:nvPr>
            <p:ph type="sldNum" sz="quarter" idx="12"/>
          </p:nvPr>
        </p:nvSpPr>
        <p:spPr>
          <a:xfrm rot="900000">
            <a:off x="1265370" y="300797"/>
            <a:ext cx="2287319" cy="365125"/>
          </a:xfrm>
        </p:spPr>
        <p:txBody>
          <a:bodyPr/>
          <a:lstStyle/>
          <a:p>
            <a:pPr>
              <a:defRPr/>
            </a:pPr>
            <a:fld id="{CD6798ED-CEBD-4FA8-86E2-30E91BBD135E}" type="slidenum">
              <a:rPr lang="en-US" smtClean="0"/>
              <a:pPr>
                <a:defRPr/>
              </a:pPr>
              <a:t>‹#›</a:t>
            </a:fld>
            <a:endParaRPr lang="en-US" dirty="0"/>
          </a:p>
        </p:txBody>
      </p:sp>
    </p:spTree>
  </p:cSld>
  <p:clrMapOvr>
    <a:masterClrMapping/>
  </p:clrMapOvr>
  <p:transition>
    <p:cover/>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7" name="Rounded Rectangle 16"/>
          <p:cNvSpPr/>
          <p:nvPr/>
        </p:nvSpPr>
        <p:spPr>
          <a:xfrm rot="900000">
            <a:off x="-57216" y="-1017685"/>
            <a:ext cx="7411427" cy="3438177"/>
          </a:xfrm>
          <a:custGeom>
            <a:avLst/>
            <a:gdLst/>
            <a:ahLst/>
            <a:cxnLst/>
            <a:rect l="l" t="t" r="r" b="b"/>
            <a:pathLst>
              <a:path w="7411427" h="3438177">
                <a:moveTo>
                  <a:pt x="0" y="1985886"/>
                </a:moveTo>
                <a:lnTo>
                  <a:pt x="7411427" y="0"/>
                </a:lnTo>
                <a:lnTo>
                  <a:pt x="7411427" y="3356087"/>
                </a:lnTo>
                <a:cubicBezTo>
                  <a:pt x="7411427" y="3401424"/>
                  <a:pt x="7374674" y="3438177"/>
                  <a:pt x="7329337" y="3438177"/>
                </a:cubicBezTo>
                <a:lnTo>
                  <a:pt x="389140" y="3438177"/>
                </a:ln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ounded Rectangle 17"/>
          <p:cNvSpPr/>
          <p:nvPr/>
        </p:nvSpPr>
        <p:spPr>
          <a:xfrm rot="900000">
            <a:off x="-776641" y="2417820"/>
            <a:ext cx="6998365" cy="5080081"/>
          </a:xfrm>
          <a:custGeom>
            <a:avLst/>
            <a:gdLst/>
            <a:ahLst/>
            <a:cxnLst/>
            <a:rect l="l" t="t" r="r" b="b"/>
            <a:pathLst>
              <a:path w="6998365" h="5080081">
                <a:moveTo>
                  <a:pt x="0" y="0"/>
                </a:moveTo>
                <a:lnTo>
                  <a:pt x="6916275" y="0"/>
                </a:lnTo>
                <a:cubicBezTo>
                  <a:pt x="6961612" y="0"/>
                  <a:pt x="6998365" y="36753"/>
                  <a:pt x="6998365" y="82090"/>
                </a:cubicBezTo>
                <a:lnTo>
                  <a:pt x="6998365" y="3569608"/>
                </a:lnTo>
                <a:lnTo>
                  <a:pt x="1361203" y="5080081"/>
                </a:ln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ounded Rectangle 18"/>
          <p:cNvSpPr/>
          <p:nvPr/>
        </p:nvSpPr>
        <p:spPr>
          <a:xfrm rot="900000">
            <a:off x="6338067" y="3775812"/>
            <a:ext cx="3102275" cy="3544033"/>
          </a:xfrm>
          <a:custGeom>
            <a:avLst/>
            <a:gdLst/>
            <a:ahLst/>
            <a:cxnLst/>
            <a:rect l="l" t="t" r="r" b="b"/>
            <a:pathLst>
              <a:path w="3102275" h="3544033">
                <a:moveTo>
                  <a:pt x="50137" y="6451"/>
                </a:moveTo>
                <a:cubicBezTo>
                  <a:pt x="59958" y="2297"/>
                  <a:pt x="70756" y="0"/>
                  <a:pt x="82090" y="0"/>
                </a:cubicBezTo>
                <a:lnTo>
                  <a:pt x="2375388" y="0"/>
                </a:lnTo>
                <a:lnTo>
                  <a:pt x="3102275" y="2712781"/>
                </a:lnTo>
                <a:lnTo>
                  <a:pt x="0" y="3544033"/>
                </a:lnTo>
                <a:lnTo>
                  <a:pt x="0" y="82090"/>
                </a:lnTo>
                <a:cubicBezTo>
                  <a:pt x="0" y="48087"/>
                  <a:pt x="20673" y="18913"/>
                  <a:pt x="50137" y="6451"/>
                </a:cubicBez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ounded Rectangle 19"/>
          <p:cNvSpPr/>
          <p:nvPr/>
        </p:nvSpPr>
        <p:spPr>
          <a:xfrm rot="900000">
            <a:off x="7327879" y="-104312"/>
            <a:ext cx="2350627" cy="3820866"/>
          </a:xfrm>
          <a:custGeom>
            <a:avLst/>
            <a:gdLst/>
            <a:ahLst/>
            <a:cxnLst/>
            <a:rect l="l" t="t" r="r" b="b"/>
            <a:pathLst>
              <a:path w="2350627" h="3820866">
                <a:moveTo>
                  <a:pt x="1" y="355523"/>
                </a:moveTo>
                <a:lnTo>
                  <a:pt x="1326829" y="0"/>
                </a:lnTo>
                <a:lnTo>
                  <a:pt x="2350627" y="3820866"/>
                </a:lnTo>
                <a:lnTo>
                  <a:pt x="82091" y="3820866"/>
                </a:lnTo>
                <a:cubicBezTo>
                  <a:pt x="36754" y="3820866"/>
                  <a:pt x="1" y="3784113"/>
                  <a:pt x="0" y="3738776"/>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900000">
            <a:off x="534986" y="2921829"/>
            <a:ext cx="5690855" cy="1570680"/>
          </a:xfrm>
        </p:spPr>
        <p:txBody>
          <a:bodyPr anchor="b">
            <a:noAutofit/>
          </a:bodyPr>
          <a:lstStyle>
            <a:lvl1pPr algn="r">
              <a:defRPr sz="48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rot="900000">
            <a:off x="537849" y="4494201"/>
            <a:ext cx="5271544" cy="1500187"/>
          </a:xfrm>
        </p:spPr>
        <p:txBody>
          <a:bodyPr anchor="t">
            <a:normAutofit/>
          </a:bodyPr>
          <a:lstStyle>
            <a:lvl1pPr marL="0" indent="0" algn="r">
              <a:buNone/>
              <a:defRPr sz="24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rot="900000">
            <a:off x="6878368" y="3761385"/>
            <a:ext cx="1524000" cy="365125"/>
          </a:xfrm>
        </p:spPr>
        <p:txBody>
          <a:bodyPr/>
          <a:lstStyle>
            <a:lvl1pPr algn="l">
              <a:defRPr/>
            </a:lvl1pPr>
          </a:lstStyle>
          <a:p>
            <a:pPr>
              <a:defRPr/>
            </a:pPr>
            <a:endParaRPr lang="en-US"/>
          </a:p>
        </p:txBody>
      </p:sp>
      <p:sp>
        <p:nvSpPr>
          <p:cNvPr id="5" name="Footer Placeholder 4"/>
          <p:cNvSpPr>
            <a:spLocks noGrp="1"/>
          </p:cNvSpPr>
          <p:nvPr>
            <p:ph type="ftr" sz="quarter" idx="11"/>
          </p:nvPr>
        </p:nvSpPr>
        <p:spPr>
          <a:xfrm rot="900000">
            <a:off x="7056965" y="3170795"/>
            <a:ext cx="1926305" cy="365125"/>
          </a:xfrm>
        </p:spPr>
        <p:txBody>
          <a:bodyPr/>
          <a:lstStyle/>
          <a:p>
            <a:pPr>
              <a:defRPr/>
            </a:pPr>
            <a:endParaRPr lang="en-US"/>
          </a:p>
        </p:txBody>
      </p:sp>
      <p:sp>
        <p:nvSpPr>
          <p:cNvPr id="6" name="Slide Number Placeholder 5"/>
          <p:cNvSpPr>
            <a:spLocks noGrp="1"/>
          </p:cNvSpPr>
          <p:nvPr>
            <p:ph type="sldNum" sz="quarter" idx="12"/>
          </p:nvPr>
        </p:nvSpPr>
        <p:spPr>
          <a:xfrm rot="900000" flipH="1">
            <a:off x="7176363" y="2661157"/>
            <a:ext cx="683979" cy="365125"/>
          </a:xfrm>
        </p:spPr>
        <p:txBody>
          <a:bodyPr/>
          <a:lstStyle>
            <a:lvl1pPr algn="l">
              <a:defRPr/>
            </a:lvl1pPr>
          </a:lstStyle>
          <a:p>
            <a:pPr>
              <a:defRPr/>
            </a:pPr>
            <a:fld id="{6C8ED3F4-94DC-4532-8206-835E9E718D62}" type="slidenum">
              <a:rPr lang="en-US" smtClean="0"/>
              <a:pPr>
                <a:defRPr/>
              </a:pPr>
              <a:t>‹#›</a:t>
            </a:fld>
            <a:endParaRPr lang="en-US" dirty="0"/>
          </a:p>
        </p:txBody>
      </p:sp>
    </p:spTree>
  </p:cSld>
  <p:clrMapOvr>
    <a:masterClrMapping/>
  </p:clrMapOvr>
  <p:transition>
    <p:cover/>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7" name="Rounded Rectangle 16"/>
          <p:cNvSpPr/>
          <p:nvPr/>
        </p:nvSpPr>
        <p:spPr>
          <a:xfrm rot="20707748">
            <a:off x="-883225" y="-625990"/>
            <a:ext cx="7439907" cy="7344599"/>
          </a:xfrm>
          <a:custGeom>
            <a:avLst/>
            <a:gdLst/>
            <a:ahLst/>
            <a:cxnLst/>
            <a:rect l="l" t="t" r="r" b="b"/>
            <a:pathLst>
              <a:path w="7439907" h="7344599">
                <a:moveTo>
                  <a:pt x="1760047" y="0"/>
                </a:moveTo>
                <a:lnTo>
                  <a:pt x="7439906" y="1508202"/>
                </a:lnTo>
                <a:lnTo>
                  <a:pt x="7439907" y="7262509"/>
                </a:lnTo>
                <a:cubicBezTo>
                  <a:pt x="7439906" y="7307846"/>
                  <a:pt x="7403153" y="7344599"/>
                  <a:pt x="7357816" y="7344599"/>
                </a:cubicBezTo>
                <a:lnTo>
                  <a:pt x="2697558" y="7344599"/>
                </a:lnTo>
                <a:lnTo>
                  <a:pt x="0" y="6628303"/>
                </a:ln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ounded Rectangle 17"/>
          <p:cNvSpPr/>
          <p:nvPr/>
        </p:nvSpPr>
        <p:spPr>
          <a:xfrm rot="20707748">
            <a:off x="3237537" y="6275496"/>
            <a:ext cx="4387395" cy="1165008"/>
          </a:xfrm>
          <a:custGeom>
            <a:avLst/>
            <a:gdLst/>
            <a:ahLst/>
            <a:cxnLst/>
            <a:rect l="l" t="t" r="r" b="b"/>
            <a:pathLst>
              <a:path w="4387395" h="1165008">
                <a:moveTo>
                  <a:pt x="4337258" y="6451"/>
                </a:moveTo>
                <a:cubicBezTo>
                  <a:pt x="4366722" y="18913"/>
                  <a:pt x="4387395" y="48087"/>
                  <a:pt x="4387395" y="82090"/>
                </a:cubicBezTo>
                <a:lnTo>
                  <a:pt x="4387395" y="1165008"/>
                </a:lnTo>
                <a:lnTo>
                  <a:pt x="0" y="0"/>
                </a:lnTo>
                <a:lnTo>
                  <a:pt x="4305305" y="0"/>
                </a:lnTo>
                <a:cubicBezTo>
                  <a:pt x="4316639" y="0"/>
                  <a:pt x="4327437" y="2297"/>
                  <a:pt x="4337258" y="6451"/>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ounded Rectangle 18"/>
          <p:cNvSpPr/>
          <p:nvPr/>
        </p:nvSpPr>
        <p:spPr>
          <a:xfrm rot="20707748">
            <a:off x="7660698" y="5462349"/>
            <a:ext cx="1709024" cy="1536003"/>
          </a:xfrm>
          <a:custGeom>
            <a:avLst/>
            <a:gdLst/>
            <a:ahLst/>
            <a:cxnLst/>
            <a:rect l="l" t="t" r="r" b="b"/>
            <a:pathLst>
              <a:path w="1709024" h="1536003">
                <a:moveTo>
                  <a:pt x="1709024" y="0"/>
                </a:moveTo>
                <a:lnTo>
                  <a:pt x="1301161" y="1536003"/>
                </a:lnTo>
                <a:lnTo>
                  <a:pt x="0" y="1190500"/>
                </a:lnTo>
                <a:lnTo>
                  <a:pt x="0" y="82090"/>
                </a:lnTo>
                <a:cubicBezTo>
                  <a:pt x="0" y="36753"/>
                  <a:pt x="36753" y="0"/>
                  <a:pt x="82090" y="0"/>
                </a:cubicBez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ounded Rectangle 19"/>
          <p:cNvSpPr/>
          <p:nvPr/>
        </p:nvSpPr>
        <p:spPr>
          <a:xfrm rot="20707748">
            <a:off x="6667944" y="-490547"/>
            <a:ext cx="3064333" cy="5811872"/>
          </a:xfrm>
          <a:custGeom>
            <a:avLst/>
            <a:gdLst/>
            <a:ahLst/>
            <a:cxnLst/>
            <a:rect l="l" t="t" r="r" b="b"/>
            <a:pathLst>
              <a:path w="3064333" h="5811872">
                <a:moveTo>
                  <a:pt x="0" y="0"/>
                </a:moveTo>
                <a:lnTo>
                  <a:pt x="3064333" y="813688"/>
                </a:lnTo>
                <a:lnTo>
                  <a:pt x="1737140" y="5811872"/>
                </a:lnTo>
                <a:lnTo>
                  <a:pt x="82090" y="5811872"/>
                </a:lnTo>
                <a:cubicBezTo>
                  <a:pt x="36753" y="5811872"/>
                  <a:pt x="0" y="5775119"/>
                  <a:pt x="0" y="5729782"/>
                </a:cubicBez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4500000">
            <a:off x="5171893" y="2231024"/>
            <a:ext cx="4820301" cy="1436159"/>
          </a:xfrm>
        </p:spPr>
        <p:txBody>
          <a:bodyPr/>
          <a:lstStyle/>
          <a:p>
            <a:r>
              <a:rPr lang="en-US" smtClean="0"/>
              <a:t>Click to edit Master title style</a:t>
            </a:r>
            <a:endParaRPr lang="en-US"/>
          </a:p>
        </p:txBody>
      </p:sp>
      <p:sp>
        <p:nvSpPr>
          <p:cNvPr id="3" name="Content Placeholder 2"/>
          <p:cNvSpPr>
            <a:spLocks noGrp="1"/>
          </p:cNvSpPr>
          <p:nvPr>
            <p:ph sz="half" idx="1"/>
          </p:nvPr>
        </p:nvSpPr>
        <p:spPr>
          <a:xfrm rot="-900000">
            <a:off x="1014439" y="1335061"/>
            <a:ext cx="2578608" cy="48398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rot="-900000">
            <a:off x="3701032" y="618005"/>
            <a:ext cx="2580010" cy="4837176"/>
          </a:xfrm>
        </p:spPr>
        <p:txBody>
          <a:bodyPr anchor="t"/>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a:xfrm rot="-900000">
            <a:off x="7755919" y="5887412"/>
            <a:ext cx="1241980" cy="365125"/>
          </a:xfrm>
        </p:spPr>
        <p:txBody>
          <a:bodyPr/>
          <a:lstStyle>
            <a:lvl1pPr algn="l">
              <a:defRPr/>
            </a:lvl1pPr>
          </a:lstStyle>
          <a:p>
            <a:pPr>
              <a:defRPr/>
            </a:pPr>
            <a:endParaRPr lang="en-US"/>
          </a:p>
        </p:txBody>
      </p:sp>
      <p:sp>
        <p:nvSpPr>
          <p:cNvPr id="6" name="Footer Placeholder 5"/>
          <p:cNvSpPr>
            <a:spLocks noGrp="1"/>
          </p:cNvSpPr>
          <p:nvPr>
            <p:ph type="ftr" sz="quarter" idx="11"/>
          </p:nvPr>
        </p:nvSpPr>
        <p:spPr>
          <a:xfrm rot="-900000">
            <a:off x="4054658" y="5494374"/>
            <a:ext cx="3124200" cy="365125"/>
          </a:xfrm>
        </p:spPr>
        <p:txBody>
          <a:bodyPr/>
          <a:lstStyle>
            <a:lvl1pPr algn="r">
              <a:defRPr/>
            </a:lvl1pPr>
          </a:lstStyle>
          <a:p>
            <a:pPr>
              <a:defRPr/>
            </a:pPr>
            <a:endParaRPr lang="en-US"/>
          </a:p>
        </p:txBody>
      </p:sp>
      <p:sp>
        <p:nvSpPr>
          <p:cNvPr id="7" name="Slide Number Placeholder 6"/>
          <p:cNvSpPr>
            <a:spLocks noGrp="1"/>
          </p:cNvSpPr>
          <p:nvPr>
            <p:ph type="sldNum" sz="quarter" idx="12"/>
          </p:nvPr>
        </p:nvSpPr>
        <p:spPr>
          <a:xfrm rot="-900000">
            <a:off x="7690164" y="5643110"/>
            <a:ext cx="1241693" cy="365125"/>
          </a:xfrm>
        </p:spPr>
        <p:txBody>
          <a:bodyPr/>
          <a:lstStyle>
            <a:lvl1pPr algn="l">
              <a:defRPr/>
            </a:lvl1pPr>
          </a:lstStyle>
          <a:p>
            <a:pPr>
              <a:defRPr/>
            </a:pPr>
            <a:fld id="{CD90B7A9-FB4F-40FB-8A26-88CC97660BC9}" type="slidenum">
              <a:rPr lang="en-US" smtClean="0"/>
              <a:pPr>
                <a:defRPr/>
              </a:pPr>
              <a:t>‹#›</a:t>
            </a:fld>
            <a:endParaRPr lang="en-US" dirty="0"/>
          </a:p>
        </p:txBody>
      </p:sp>
    </p:spTree>
  </p:cSld>
  <p:clrMapOvr>
    <a:masterClrMapping/>
  </p:clrMapOvr>
  <p:transition>
    <p:cover/>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53" name="Rounded Rectangle 52"/>
          <p:cNvSpPr/>
          <p:nvPr/>
        </p:nvSpPr>
        <p:spPr>
          <a:xfrm rot="20707748">
            <a:off x="-883225" y="-625990"/>
            <a:ext cx="7439907" cy="7344599"/>
          </a:xfrm>
          <a:custGeom>
            <a:avLst/>
            <a:gdLst/>
            <a:ahLst/>
            <a:cxnLst/>
            <a:rect l="l" t="t" r="r" b="b"/>
            <a:pathLst>
              <a:path w="7439907" h="7344599">
                <a:moveTo>
                  <a:pt x="1760047" y="0"/>
                </a:moveTo>
                <a:lnTo>
                  <a:pt x="7439906" y="1508202"/>
                </a:lnTo>
                <a:lnTo>
                  <a:pt x="7439907" y="7262509"/>
                </a:lnTo>
                <a:cubicBezTo>
                  <a:pt x="7439906" y="7307846"/>
                  <a:pt x="7403153" y="7344599"/>
                  <a:pt x="7357816" y="7344599"/>
                </a:cubicBezTo>
                <a:lnTo>
                  <a:pt x="2697558" y="7344599"/>
                </a:lnTo>
                <a:lnTo>
                  <a:pt x="0" y="6628303"/>
                </a:ln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ounded Rectangle 53"/>
          <p:cNvSpPr/>
          <p:nvPr/>
        </p:nvSpPr>
        <p:spPr>
          <a:xfrm rot="20707748">
            <a:off x="3237537" y="6275496"/>
            <a:ext cx="4387395" cy="1165008"/>
          </a:xfrm>
          <a:custGeom>
            <a:avLst/>
            <a:gdLst/>
            <a:ahLst/>
            <a:cxnLst/>
            <a:rect l="l" t="t" r="r" b="b"/>
            <a:pathLst>
              <a:path w="4387395" h="1165008">
                <a:moveTo>
                  <a:pt x="4337258" y="6451"/>
                </a:moveTo>
                <a:cubicBezTo>
                  <a:pt x="4366722" y="18913"/>
                  <a:pt x="4387395" y="48087"/>
                  <a:pt x="4387395" y="82090"/>
                </a:cubicBezTo>
                <a:lnTo>
                  <a:pt x="4387395" y="1165008"/>
                </a:lnTo>
                <a:lnTo>
                  <a:pt x="0" y="0"/>
                </a:lnTo>
                <a:lnTo>
                  <a:pt x="4305305" y="0"/>
                </a:lnTo>
                <a:cubicBezTo>
                  <a:pt x="4316639" y="0"/>
                  <a:pt x="4327437" y="2297"/>
                  <a:pt x="4337258" y="6451"/>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ounded Rectangle 54"/>
          <p:cNvSpPr/>
          <p:nvPr/>
        </p:nvSpPr>
        <p:spPr>
          <a:xfrm rot="20707748">
            <a:off x="7660698" y="5462349"/>
            <a:ext cx="1709024" cy="1536003"/>
          </a:xfrm>
          <a:custGeom>
            <a:avLst/>
            <a:gdLst/>
            <a:ahLst/>
            <a:cxnLst/>
            <a:rect l="l" t="t" r="r" b="b"/>
            <a:pathLst>
              <a:path w="1709024" h="1536003">
                <a:moveTo>
                  <a:pt x="1709024" y="0"/>
                </a:moveTo>
                <a:lnTo>
                  <a:pt x="1301161" y="1536003"/>
                </a:lnTo>
                <a:lnTo>
                  <a:pt x="0" y="1190500"/>
                </a:lnTo>
                <a:lnTo>
                  <a:pt x="0" y="82090"/>
                </a:lnTo>
                <a:cubicBezTo>
                  <a:pt x="0" y="36753"/>
                  <a:pt x="36753" y="0"/>
                  <a:pt x="82090" y="0"/>
                </a:cubicBez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Rounded Rectangle 55"/>
          <p:cNvSpPr/>
          <p:nvPr/>
        </p:nvSpPr>
        <p:spPr>
          <a:xfrm rot="20707748">
            <a:off x="6667944" y="-490547"/>
            <a:ext cx="3064333" cy="5811872"/>
          </a:xfrm>
          <a:custGeom>
            <a:avLst/>
            <a:gdLst/>
            <a:ahLst/>
            <a:cxnLst/>
            <a:rect l="l" t="t" r="r" b="b"/>
            <a:pathLst>
              <a:path w="3064333" h="5811872">
                <a:moveTo>
                  <a:pt x="0" y="0"/>
                </a:moveTo>
                <a:lnTo>
                  <a:pt x="3064333" y="813688"/>
                </a:lnTo>
                <a:lnTo>
                  <a:pt x="1737140" y="5811872"/>
                </a:lnTo>
                <a:lnTo>
                  <a:pt x="82090" y="5811872"/>
                </a:lnTo>
                <a:cubicBezTo>
                  <a:pt x="36753" y="5811872"/>
                  <a:pt x="0" y="5775119"/>
                  <a:pt x="0" y="5729782"/>
                </a:cubicBez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4500000">
            <a:off x="5175504" y="2231136"/>
            <a:ext cx="4818888" cy="1435608"/>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rot="-900000">
            <a:off x="854761" y="1406870"/>
            <a:ext cx="2213148" cy="759866"/>
          </a:xfr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rot="-900000">
            <a:off x="1120518" y="2227895"/>
            <a:ext cx="2578608" cy="39387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rot="-900000">
            <a:off x="3535709" y="687503"/>
            <a:ext cx="2214753" cy="753043"/>
          </a:xfr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rot="-900000">
            <a:off x="3808498" y="1495882"/>
            <a:ext cx="2578608" cy="395590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a:xfrm rot="-900000">
            <a:off x="7754112" y="5888736"/>
            <a:ext cx="1243584" cy="365125"/>
          </a:xfrm>
        </p:spPr>
        <p:txBody>
          <a:bodyPr/>
          <a:lstStyle>
            <a:lvl1pPr algn="l">
              <a:defRPr/>
            </a:lvl1pPr>
          </a:lstStyle>
          <a:p>
            <a:pPr>
              <a:defRPr/>
            </a:pPr>
            <a:endParaRPr lang="en-US"/>
          </a:p>
        </p:txBody>
      </p:sp>
      <p:sp>
        <p:nvSpPr>
          <p:cNvPr id="8" name="Footer Placeholder 7"/>
          <p:cNvSpPr>
            <a:spLocks noGrp="1"/>
          </p:cNvSpPr>
          <p:nvPr>
            <p:ph type="ftr" sz="quarter" idx="11"/>
          </p:nvPr>
        </p:nvSpPr>
        <p:spPr>
          <a:xfrm rot="-900000">
            <a:off x="4050792" y="5495544"/>
            <a:ext cx="3124200" cy="365125"/>
          </a:xfrm>
        </p:spPr>
        <p:txBody>
          <a:bodyPr/>
          <a:lstStyle>
            <a:lvl1pPr algn="r">
              <a:defRPr/>
            </a:lvl1pPr>
          </a:lstStyle>
          <a:p>
            <a:pPr>
              <a:defRPr/>
            </a:pPr>
            <a:endParaRPr lang="en-US"/>
          </a:p>
        </p:txBody>
      </p:sp>
      <p:sp>
        <p:nvSpPr>
          <p:cNvPr id="9" name="Slide Number Placeholder 8"/>
          <p:cNvSpPr>
            <a:spLocks noGrp="1"/>
          </p:cNvSpPr>
          <p:nvPr>
            <p:ph type="sldNum" sz="quarter" idx="12"/>
          </p:nvPr>
        </p:nvSpPr>
        <p:spPr>
          <a:xfrm rot="-900000">
            <a:off x="7690104" y="5641848"/>
            <a:ext cx="1243584" cy="365125"/>
          </a:xfrm>
        </p:spPr>
        <p:txBody>
          <a:bodyPr/>
          <a:lstStyle>
            <a:lvl1pPr algn="l">
              <a:defRPr/>
            </a:lvl1pPr>
          </a:lstStyle>
          <a:p>
            <a:pPr>
              <a:defRPr/>
            </a:pPr>
            <a:fld id="{7709E5ED-E7BB-49AF-8E31-BB8C91A4B3D2}" type="slidenum">
              <a:rPr lang="en-US" smtClean="0"/>
              <a:pPr>
                <a:defRPr/>
              </a:pPr>
              <a:t>‹#›</a:t>
            </a:fld>
            <a:endParaRPr lang="en-US" dirty="0"/>
          </a:p>
        </p:txBody>
      </p:sp>
    </p:spTree>
  </p:cSld>
  <p:clrMapOvr>
    <a:masterClrMapping/>
  </p:clrMapOvr>
  <p:transition>
    <p:cover/>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1" name="Rounded Rectangle 20"/>
          <p:cNvSpPr/>
          <p:nvPr/>
        </p:nvSpPr>
        <p:spPr>
          <a:xfrm rot="907748">
            <a:off x="-865440" y="850599"/>
            <a:ext cx="3615441" cy="6151724"/>
          </a:xfrm>
          <a:custGeom>
            <a:avLst/>
            <a:gdLst/>
            <a:ahLst/>
            <a:cxnLst/>
            <a:rect l="l" t="t" r="r" b="b"/>
            <a:pathLst>
              <a:path w="3615441" h="6151724">
                <a:moveTo>
                  <a:pt x="0" y="0"/>
                </a:moveTo>
                <a:lnTo>
                  <a:pt x="3533351" y="0"/>
                </a:lnTo>
                <a:cubicBezTo>
                  <a:pt x="3578688" y="0"/>
                  <a:pt x="3615441" y="36753"/>
                  <a:pt x="3615441" y="82090"/>
                </a:cubicBezTo>
                <a:lnTo>
                  <a:pt x="3615441" y="5623909"/>
                </a:lnTo>
                <a:lnTo>
                  <a:pt x="1663219" y="6151724"/>
                </a:ln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ounded Rectangle 21"/>
          <p:cNvSpPr/>
          <p:nvPr/>
        </p:nvSpPr>
        <p:spPr>
          <a:xfrm rot="907748">
            <a:off x="17749" y="-511509"/>
            <a:ext cx="3735394" cy="1387781"/>
          </a:xfrm>
          <a:custGeom>
            <a:avLst/>
            <a:gdLst/>
            <a:ahLst/>
            <a:cxnLst/>
            <a:rect l="l" t="t" r="r" b="b"/>
            <a:pathLst>
              <a:path w="3735394" h="1387781">
                <a:moveTo>
                  <a:pt x="0" y="1009924"/>
                </a:moveTo>
                <a:lnTo>
                  <a:pt x="3735394" y="0"/>
                </a:lnTo>
                <a:lnTo>
                  <a:pt x="3735394" y="1305691"/>
                </a:lnTo>
                <a:cubicBezTo>
                  <a:pt x="3735394" y="1351028"/>
                  <a:pt x="3698641" y="1387781"/>
                  <a:pt x="3653304" y="1387781"/>
                </a:cubicBezTo>
                <a:lnTo>
                  <a:pt x="102160" y="1387781"/>
                </a:ln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ounded Rectangle 22"/>
          <p:cNvSpPr/>
          <p:nvPr/>
        </p:nvSpPr>
        <p:spPr>
          <a:xfrm rot="907748">
            <a:off x="2146801" y="6590199"/>
            <a:ext cx="1981025" cy="535602"/>
          </a:xfrm>
          <a:custGeom>
            <a:avLst/>
            <a:gdLst/>
            <a:ahLst/>
            <a:cxnLst/>
            <a:rect l="l" t="t" r="r" b="b"/>
            <a:pathLst>
              <a:path w="1981025" h="535602">
                <a:moveTo>
                  <a:pt x="50137" y="6451"/>
                </a:moveTo>
                <a:cubicBezTo>
                  <a:pt x="59958" y="2297"/>
                  <a:pt x="70756" y="0"/>
                  <a:pt x="82090" y="0"/>
                </a:cubicBezTo>
                <a:lnTo>
                  <a:pt x="1981025" y="0"/>
                </a:lnTo>
                <a:lnTo>
                  <a:pt x="0" y="535602"/>
                </a:lnTo>
                <a:lnTo>
                  <a:pt x="0" y="82090"/>
                </a:lnTo>
                <a:cubicBezTo>
                  <a:pt x="0" y="48087"/>
                  <a:pt x="20674" y="18913"/>
                  <a:pt x="50137" y="6451"/>
                </a:cubicBez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ounded Rectangle 23"/>
          <p:cNvSpPr/>
          <p:nvPr/>
        </p:nvSpPr>
        <p:spPr>
          <a:xfrm rot="907748">
            <a:off x="3185141" y="-553633"/>
            <a:ext cx="6782931" cy="7826540"/>
          </a:xfrm>
          <a:custGeom>
            <a:avLst/>
            <a:gdLst/>
            <a:ahLst/>
            <a:cxnLst/>
            <a:rect l="l" t="t" r="r" b="b"/>
            <a:pathLst>
              <a:path w="6782931" h="7826540">
                <a:moveTo>
                  <a:pt x="0" y="1349945"/>
                </a:moveTo>
                <a:lnTo>
                  <a:pt x="4993024" y="0"/>
                </a:lnTo>
                <a:lnTo>
                  <a:pt x="6782931" y="6620302"/>
                </a:lnTo>
                <a:lnTo>
                  <a:pt x="2321435" y="7826540"/>
                </a:lnTo>
                <a:lnTo>
                  <a:pt x="82090" y="7826540"/>
                </a:lnTo>
                <a:cubicBezTo>
                  <a:pt x="36753" y="7826540"/>
                  <a:pt x="0" y="7789787"/>
                  <a:pt x="0" y="7744450"/>
                </a:cubicBez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4500000">
            <a:off x="-630936" y="2926080"/>
            <a:ext cx="5065776" cy="1691640"/>
          </a:xfrm>
        </p:spPr>
        <p:txBody>
          <a:bodyPr/>
          <a:lstStyle/>
          <a:p>
            <a:r>
              <a:rPr lang="en-US" smtClean="0"/>
              <a:t>Click to edit Master title style</a:t>
            </a:r>
            <a:endParaRPr lang="en-US"/>
          </a:p>
        </p:txBody>
      </p:sp>
      <p:sp>
        <p:nvSpPr>
          <p:cNvPr id="3" name="Date Placeholder 2"/>
          <p:cNvSpPr>
            <a:spLocks noGrp="1"/>
          </p:cNvSpPr>
          <p:nvPr>
            <p:ph type="dt" sz="half" idx="10"/>
          </p:nvPr>
        </p:nvSpPr>
        <p:spPr>
          <a:xfrm rot="900000">
            <a:off x="1691640" y="612648"/>
            <a:ext cx="1792224" cy="365125"/>
          </a:xfrm>
        </p:spPr>
        <p:txBody>
          <a:bodyPr/>
          <a:lstStyle/>
          <a:p>
            <a:pPr>
              <a:defRPr/>
            </a:pPr>
            <a:endParaRPr lang="en-US"/>
          </a:p>
        </p:txBody>
      </p:sp>
      <p:sp>
        <p:nvSpPr>
          <p:cNvPr id="4" name="Footer Placeholder 3"/>
          <p:cNvSpPr>
            <a:spLocks noGrp="1"/>
          </p:cNvSpPr>
          <p:nvPr>
            <p:ph type="ftr" sz="quarter" idx="11"/>
          </p:nvPr>
        </p:nvSpPr>
        <p:spPr>
          <a:xfrm rot="900000">
            <a:off x="2493721" y="6101033"/>
            <a:ext cx="3052113" cy="365125"/>
          </a:xfrm>
        </p:spPr>
        <p:txBody>
          <a:bodyPr/>
          <a:lstStyle/>
          <a:p>
            <a:pPr>
              <a:defRPr/>
            </a:pPr>
            <a:endParaRPr lang="en-US"/>
          </a:p>
        </p:txBody>
      </p:sp>
      <p:sp>
        <p:nvSpPr>
          <p:cNvPr id="5" name="Slide Number Placeholder 4"/>
          <p:cNvSpPr>
            <a:spLocks noGrp="1"/>
          </p:cNvSpPr>
          <p:nvPr>
            <p:ph type="sldNum" sz="quarter" idx="12"/>
          </p:nvPr>
        </p:nvSpPr>
        <p:spPr>
          <a:xfrm rot="900000">
            <a:off x="1261872" y="301752"/>
            <a:ext cx="2286000" cy="365125"/>
          </a:xfrm>
        </p:spPr>
        <p:txBody>
          <a:bodyPr/>
          <a:lstStyle/>
          <a:p>
            <a:pPr>
              <a:defRPr/>
            </a:pPr>
            <a:fld id="{F7482BBD-CF68-4381-86BC-BBC25663E95F}" type="slidenum">
              <a:rPr lang="en-US" smtClean="0"/>
              <a:pPr>
                <a:defRPr/>
              </a:pPr>
              <a:t>‹#›</a:t>
            </a:fld>
            <a:endParaRPr lang="en-US" dirty="0"/>
          </a:p>
        </p:txBody>
      </p:sp>
    </p:spTree>
  </p:cSld>
  <p:clrMapOvr>
    <a:masterClrMapping/>
  </p:clrMapOvr>
  <p:transition>
    <p:cover/>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12" name="Rounded Rectangle 11"/>
          <p:cNvSpPr/>
          <p:nvPr/>
        </p:nvSpPr>
        <p:spPr>
          <a:xfrm rot="900000">
            <a:off x="-372248" y="-1218153"/>
            <a:ext cx="8577953" cy="6344114"/>
          </a:xfrm>
          <a:custGeom>
            <a:avLst/>
            <a:gdLst/>
            <a:ahLst/>
            <a:cxnLst/>
            <a:rect l="l" t="t" r="r" b="b"/>
            <a:pathLst>
              <a:path w="8577953" h="6344114">
                <a:moveTo>
                  <a:pt x="0" y="2298455"/>
                </a:moveTo>
                <a:lnTo>
                  <a:pt x="8577953" y="0"/>
                </a:lnTo>
                <a:lnTo>
                  <a:pt x="8577953" y="6262024"/>
                </a:lnTo>
                <a:cubicBezTo>
                  <a:pt x="8577953" y="6307361"/>
                  <a:pt x="8541200" y="6344113"/>
                  <a:pt x="8495863" y="6344113"/>
                </a:cubicBezTo>
                <a:lnTo>
                  <a:pt x="1084031" y="6344114"/>
                </a:ln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ed Rectangle 12"/>
          <p:cNvSpPr/>
          <p:nvPr/>
        </p:nvSpPr>
        <p:spPr>
          <a:xfrm rot="900000">
            <a:off x="-449071" y="5207889"/>
            <a:ext cx="7470000" cy="2486713"/>
          </a:xfrm>
          <a:custGeom>
            <a:avLst/>
            <a:gdLst/>
            <a:ahLst/>
            <a:cxnLst/>
            <a:rect l="l" t="t" r="r" b="b"/>
            <a:pathLst>
              <a:path w="7470000" h="2486713">
                <a:moveTo>
                  <a:pt x="0" y="0"/>
                </a:moveTo>
                <a:lnTo>
                  <a:pt x="7387910" y="0"/>
                </a:lnTo>
                <a:cubicBezTo>
                  <a:pt x="7433247" y="0"/>
                  <a:pt x="7470000" y="36753"/>
                  <a:pt x="7470000" y="82090"/>
                </a:cubicBezTo>
                <a:lnTo>
                  <a:pt x="7470000" y="663670"/>
                </a:lnTo>
                <a:lnTo>
                  <a:pt x="666313" y="2486713"/>
                </a:ln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13"/>
          <p:cNvSpPr/>
          <p:nvPr/>
        </p:nvSpPr>
        <p:spPr>
          <a:xfrm rot="900000">
            <a:off x="7192310" y="6483326"/>
            <a:ext cx="1932834" cy="635630"/>
          </a:xfrm>
          <a:custGeom>
            <a:avLst/>
            <a:gdLst/>
            <a:ahLst/>
            <a:cxnLst/>
            <a:rect l="l" t="t" r="r" b="b"/>
            <a:pathLst>
              <a:path w="1932834" h="635630">
                <a:moveTo>
                  <a:pt x="50137" y="6451"/>
                </a:moveTo>
                <a:cubicBezTo>
                  <a:pt x="59958" y="2297"/>
                  <a:pt x="70756" y="0"/>
                  <a:pt x="82090" y="0"/>
                </a:cubicBezTo>
                <a:lnTo>
                  <a:pt x="1901288" y="0"/>
                </a:lnTo>
                <a:lnTo>
                  <a:pt x="1932834" y="117729"/>
                </a:lnTo>
                <a:lnTo>
                  <a:pt x="0" y="635630"/>
                </a:lnTo>
                <a:lnTo>
                  <a:pt x="0" y="82090"/>
                </a:lnTo>
                <a:cubicBezTo>
                  <a:pt x="0" y="48087"/>
                  <a:pt x="20673" y="18913"/>
                  <a:pt x="50137" y="6451"/>
                </a:cubicBez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ounded Rectangle 14"/>
          <p:cNvSpPr/>
          <p:nvPr/>
        </p:nvSpPr>
        <p:spPr>
          <a:xfrm rot="900000">
            <a:off x="8127084" y="92392"/>
            <a:ext cx="1878991" cy="6414233"/>
          </a:xfrm>
          <a:custGeom>
            <a:avLst/>
            <a:gdLst/>
            <a:ahLst/>
            <a:cxnLst/>
            <a:rect l="l" t="t" r="r" b="b"/>
            <a:pathLst>
              <a:path w="1878991" h="6414233">
                <a:moveTo>
                  <a:pt x="0" y="42953"/>
                </a:moveTo>
                <a:lnTo>
                  <a:pt x="160303" y="0"/>
                </a:lnTo>
                <a:lnTo>
                  <a:pt x="1878991" y="6414233"/>
                </a:lnTo>
                <a:lnTo>
                  <a:pt x="82090" y="6414233"/>
                </a:lnTo>
                <a:cubicBezTo>
                  <a:pt x="36753" y="6414233"/>
                  <a:pt x="0" y="6377480"/>
                  <a:pt x="0" y="6332143"/>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a:xfrm rot="900000">
            <a:off x="7521938" y="5927116"/>
            <a:ext cx="1524000" cy="365125"/>
          </a:xfrm>
        </p:spPr>
        <p:txBody>
          <a:bodyPr/>
          <a:lstStyle>
            <a:lvl1pPr algn="l">
              <a:defRPr/>
            </a:lvl1pPr>
          </a:lstStyle>
          <a:p>
            <a:pPr>
              <a:defRPr/>
            </a:pPr>
            <a:endParaRPr lang="en-US"/>
          </a:p>
        </p:txBody>
      </p:sp>
      <p:sp>
        <p:nvSpPr>
          <p:cNvPr id="3" name="Footer Placeholder 2"/>
          <p:cNvSpPr>
            <a:spLocks noGrp="1"/>
          </p:cNvSpPr>
          <p:nvPr>
            <p:ph type="ftr" sz="quarter" idx="11"/>
          </p:nvPr>
        </p:nvSpPr>
        <p:spPr>
          <a:xfrm rot="900000">
            <a:off x="3892286" y="5987296"/>
            <a:ext cx="3124200" cy="295162"/>
          </a:xfrm>
        </p:spPr>
        <p:txBody>
          <a:bodyPr/>
          <a:lstStyle>
            <a:lvl1pPr algn="r">
              <a:defRPr/>
            </a:lvl1pPr>
          </a:lstStyle>
          <a:p>
            <a:pPr>
              <a:defRPr/>
            </a:pPr>
            <a:endParaRPr lang="en-US"/>
          </a:p>
        </p:txBody>
      </p:sp>
      <p:sp>
        <p:nvSpPr>
          <p:cNvPr id="4" name="Slide Number Placeholder 3"/>
          <p:cNvSpPr>
            <a:spLocks noGrp="1"/>
          </p:cNvSpPr>
          <p:nvPr>
            <p:ph type="sldNum" sz="quarter" idx="12"/>
          </p:nvPr>
        </p:nvSpPr>
        <p:spPr>
          <a:xfrm rot="900000">
            <a:off x="7599046" y="5570110"/>
            <a:ext cx="716206" cy="365125"/>
          </a:xfrm>
        </p:spPr>
        <p:txBody>
          <a:bodyPr/>
          <a:lstStyle>
            <a:lvl1pPr algn="l">
              <a:defRPr/>
            </a:lvl1pPr>
          </a:lstStyle>
          <a:p>
            <a:pPr>
              <a:defRPr/>
            </a:pPr>
            <a:fld id="{3805A9C0-4C07-49F9-B940-1DEBEEED8041}" type="slidenum">
              <a:rPr lang="en-US" smtClean="0"/>
              <a:pPr>
                <a:defRPr/>
              </a:pPr>
              <a:t>‹#›</a:t>
            </a:fld>
            <a:endParaRPr lang="en-US" dirty="0"/>
          </a:p>
        </p:txBody>
      </p:sp>
    </p:spTree>
  </p:cSld>
  <p:clrMapOvr>
    <a:masterClrMapping/>
  </p:clrMapOvr>
  <p:transition>
    <p:cover/>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3" name="Rounded Rectangle 12"/>
          <p:cNvSpPr/>
          <p:nvPr/>
        </p:nvSpPr>
        <p:spPr>
          <a:xfrm rot="20707748">
            <a:off x="-897260" y="-624538"/>
            <a:ext cx="7286946" cy="6041338"/>
          </a:xfrm>
          <a:custGeom>
            <a:avLst/>
            <a:gdLst/>
            <a:ahLst/>
            <a:cxnLst/>
            <a:rect l="l" t="t" r="r" b="b"/>
            <a:pathLst>
              <a:path w="7286946" h="6041338">
                <a:moveTo>
                  <a:pt x="1604186" y="0"/>
                </a:moveTo>
                <a:lnTo>
                  <a:pt x="7286946" y="1508972"/>
                </a:lnTo>
                <a:lnTo>
                  <a:pt x="7286946" y="5959247"/>
                </a:lnTo>
                <a:cubicBezTo>
                  <a:pt x="7286946" y="6004584"/>
                  <a:pt x="7250193" y="6041337"/>
                  <a:pt x="7204856" y="6041337"/>
                </a:cubicBezTo>
                <a:lnTo>
                  <a:pt x="0" y="6041338"/>
                </a:ln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13"/>
          <p:cNvSpPr/>
          <p:nvPr/>
        </p:nvSpPr>
        <p:spPr>
          <a:xfrm rot="20707748">
            <a:off x="64806" y="5378153"/>
            <a:ext cx="7443151" cy="2476431"/>
          </a:xfrm>
          <a:custGeom>
            <a:avLst/>
            <a:gdLst/>
            <a:ahLst/>
            <a:cxnLst/>
            <a:rect l="l" t="t" r="r" b="b"/>
            <a:pathLst>
              <a:path w="7443151" h="2476431">
                <a:moveTo>
                  <a:pt x="7393013" y="6452"/>
                </a:moveTo>
                <a:cubicBezTo>
                  <a:pt x="7422477" y="18914"/>
                  <a:pt x="7443150" y="48087"/>
                  <a:pt x="7443150" y="82090"/>
                </a:cubicBezTo>
                <a:lnTo>
                  <a:pt x="7443151" y="2476431"/>
                </a:lnTo>
                <a:lnTo>
                  <a:pt x="0" y="500014"/>
                </a:lnTo>
                <a:lnTo>
                  <a:pt x="132771" y="1"/>
                </a:lnTo>
                <a:lnTo>
                  <a:pt x="7361060" y="1"/>
                </a:lnTo>
                <a:cubicBezTo>
                  <a:pt x="7372394" y="0"/>
                  <a:pt x="7383192" y="2298"/>
                  <a:pt x="7393013" y="6452"/>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ounded Rectangle 14"/>
          <p:cNvSpPr/>
          <p:nvPr/>
        </p:nvSpPr>
        <p:spPr>
          <a:xfrm rot="20707748">
            <a:off x="7660994" y="5459931"/>
            <a:ext cx="1709023" cy="1538302"/>
          </a:xfrm>
          <a:custGeom>
            <a:avLst/>
            <a:gdLst/>
            <a:ahLst/>
            <a:cxnLst/>
            <a:rect l="l" t="t" r="r" b="b"/>
            <a:pathLst>
              <a:path w="1709023" h="1538302">
                <a:moveTo>
                  <a:pt x="1709023" y="0"/>
                </a:moveTo>
                <a:lnTo>
                  <a:pt x="1300550" y="1538302"/>
                </a:lnTo>
                <a:lnTo>
                  <a:pt x="0" y="1192960"/>
                </a:lnTo>
                <a:lnTo>
                  <a:pt x="0" y="82090"/>
                </a:lnTo>
                <a:cubicBezTo>
                  <a:pt x="0" y="36753"/>
                  <a:pt x="36753" y="0"/>
                  <a:pt x="82090" y="0"/>
                </a:cubicBez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ounded Rectangle 15"/>
          <p:cNvSpPr/>
          <p:nvPr/>
        </p:nvSpPr>
        <p:spPr>
          <a:xfrm rot="20707748">
            <a:off x="6673110" y="-489836"/>
            <a:ext cx="3059119" cy="5809409"/>
          </a:xfrm>
          <a:custGeom>
            <a:avLst/>
            <a:gdLst/>
            <a:ahLst/>
            <a:cxnLst/>
            <a:rect l="l" t="t" r="r" b="b"/>
            <a:pathLst>
              <a:path w="3059119" h="5809409">
                <a:moveTo>
                  <a:pt x="0" y="0"/>
                </a:moveTo>
                <a:lnTo>
                  <a:pt x="3059119" y="812303"/>
                </a:lnTo>
                <a:lnTo>
                  <a:pt x="1732212" y="5809409"/>
                </a:lnTo>
                <a:lnTo>
                  <a:pt x="82090" y="5809409"/>
                </a:lnTo>
                <a:cubicBezTo>
                  <a:pt x="36753" y="5809409"/>
                  <a:pt x="0" y="5772656"/>
                  <a:pt x="0" y="5727319"/>
                </a:cubicBez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4500000">
            <a:off x="5175504" y="2231136"/>
            <a:ext cx="4818888" cy="1435608"/>
          </a:xfrm>
        </p:spPr>
        <p:txBody>
          <a:bodyPr anchor="b"/>
          <a:lstStyle>
            <a:lvl1pPr algn="r">
              <a:defRPr sz="4400" b="0"/>
            </a:lvl1pPr>
          </a:lstStyle>
          <a:p>
            <a:r>
              <a:rPr lang="en-US" smtClean="0"/>
              <a:t>Click to edit Master title style</a:t>
            </a:r>
            <a:endParaRPr lang="en-US" dirty="0"/>
          </a:p>
        </p:txBody>
      </p:sp>
      <p:sp>
        <p:nvSpPr>
          <p:cNvPr id="3" name="Content Placeholder 2"/>
          <p:cNvSpPr>
            <a:spLocks noGrp="1"/>
          </p:cNvSpPr>
          <p:nvPr>
            <p:ph idx="1"/>
          </p:nvPr>
        </p:nvSpPr>
        <p:spPr>
          <a:xfrm rot="-900000">
            <a:off x="844848" y="997933"/>
            <a:ext cx="5343100" cy="3888220"/>
          </a:xfrm>
        </p:spPr>
        <p:txBody>
          <a:bodyPr anchor="b"/>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900000">
            <a:off x="3216573" y="5144589"/>
            <a:ext cx="3930375" cy="988131"/>
          </a:xfrm>
        </p:spPr>
        <p:txBody>
          <a:bodyPr>
            <a:normAutofit/>
          </a:bodyPr>
          <a:lstStyle>
            <a:lvl1pPr marL="0" indent="0" algn="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rot="-900000">
            <a:off x="7754112" y="5888736"/>
            <a:ext cx="1243584" cy="365125"/>
          </a:xfrm>
        </p:spPr>
        <p:txBody>
          <a:bodyPr/>
          <a:lstStyle>
            <a:lvl1pPr algn="l">
              <a:defRPr/>
            </a:lvl1pPr>
          </a:lstStyle>
          <a:p>
            <a:pPr>
              <a:defRPr/>
            </a:pPr>
            <a:endParaRPr lang="en-US"/>
          </a:p>
        </p:txBody>
      </p:sp>
      <p:sp>
        <p:nvSpPr>
          <p:cNvPr id="6" name="Footer Placeholder 5"/>
          <p:cNvSpPr>
            <a:spLocks noGrp="1"/>
          </p:cNvSpPr>
          <p:nvPr>
            <p:ph type="ftr" sz="quarter" idx="11"/>
          </p:nvPr>
        </p:nvSpPr>
        <p:spPr>
          <a:xfrm rot="-900000">
            <a:off x="4263966" y="6099104"/>
            <a:ext cx="3063047" cy="365125"/>
          </a:xfrm>
        </p:spPr>
        <p:txBody>
          <a:bodyPr/>
          <a:lstStyle>
            <a:lvl1pPr algn="r">
              <a:defRPr/>
            </a:lvl1pPr>
          </a:lstStyle>
          <a:p>
            <a:pPr>
              <a:defRPr/>
            </a:pPr>
            <a:endParaRPr lang="en-US"/>
          </a:p>
        </p:txBody>
      </p:sp>
      <p:sp>
        <p:nvSpPr>
          <p:cNvPr id="7" name="Slide Number Placeholder 6"/>
          <p:cNvSpPr>
            <a:spLocks noGrp="1"/>
          </p:cNvSpPr>
          <p:nvPr>
            <p:ph type="sldNum" sz="quarter" idx="12"/>
          </p:nvPr>
        </p:nvSpPr>
        <p:spPr>
          <a:xfrm rot="-900000">
            <a:off x="7690104" y="5641848"/>
            <a:ext cx="1243584" cy="365125"/>
          </a:xfrm>
        </p:spPr>
        <p:txBody>
          <a:bodyPr/>
          <a:lstStyle>
            <a:lvl1pPr algn="l">
              <a:defRPr/>
            </a:lvl1pPr>
          </a:lstStyle>
          <a:p>
            <a:pPr>
              <a:defRPr/>
            </a:pPr>
            <a:fld id="{A4B67715-9612-427A-8C23-886A9F2DB91E}" type="slidenum">
              <a:rPr lang="en-US" smtClean="0"/>
              <a:pPr>
                <a:defRPr/>
              </a:pPr>
              <a:t>‹#›</a:t>
            </a:fld>
            <a:endParaRPr lang="en-US" dirty="0"/>
          </a:p>
        </p:txBody>
      </p:sp>
    </p:spTree>
  </p:cSld>
  <p:clrMapOvr>
    <a:masterClrMapping/>
  </p:clrMapOvr>
  <p:transition>
    <p:cover/>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rot="900000">
            <a:off x="-533701" y="-979752"/>
            <a:ext cx="6672870" cy="6821601"/>
          </a:xfrm>
          <a:custGeom>
            <a:avLst/>
            <a:gdLst/>
            <a:ahLst/>
            <a:cxnLst/>
            <a:rect l="l" t="t" r="r" b="b"/>
            <a:pathLst>
              <a:path w="6672870" h="6821601">
                <a:moveTo>
                  <a:pt x="0" y="1787990"/>
                </a:moveTo>
                <a:lnTo>
                  <a:pt x="6672870" y="0"/>
                </a:lnTo>
                <a:lnTo>
                  <a:pt x="6672870" y="6739511"/>
                </a:lnTo>
                <a:cubicBezTo>
                  <a:pt x="6672870" y="6784848"/>
                  <a:pt x="6636117" y="6821601"/>
                  <a:pt x="6590780" y="6821601"/>
                </a:cubicBezTo>
                <a:lnTo>
                  <a:pt x="1348753" y="6821601"/>
                </a:lnTo>
                <a:close/>
              </a:path>
            </a:pathLst>
          </a:cu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ounded Rectangle 15"/>
          <p:cNvSpPr/>
          <p:nvPr/>
        </p:nvSpPr>
        <p:spPr>
          <a:xfrm rot="900000">
            <a:off x="-283896" y="5969722"/>
            <a:ext cx="5300494" cy="1495954"/>
          </a:xfrm>
          <a:custGeom>
            <a:avLst/>
            <a:gdLst/>
            <a:ahLst/>
            <a:cxnLst/>
            <a:rect l="l" t="t" r="r" b="b"/>
            <a:pathLst>
              <a:path w="5300494" h="1495954">
                <a:moveTo>
                  <a:pt x="0" y="0"/>
                </a:moveTo>
                <a:lnTo>
                  <a:pt x="5218404" y="0"/>
                </a:lnTo>
                <a:cubicBezTo>
                  <a:pt x="5263741" y="0"/>
                  <a:pt x="5300494" y="36753"/>
                  <a:pt x="5300494" y="82090"/>
                </a:cubicBezTo>
                <a:lnTo>
                  <a:pt x="5300494" y="183095"/>
                </a:lnTo>
                <a:lnTo>
                  <a:pt x="400840" y="1495954"/>
                </a:lnTo>
                <a:close/>
              </a:path>
            </a:pathLst>
          </a:cu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ounded Rectangle 16"/>
          <p:cNvSpPr/>
          <p:nvPr/>
        </p:nvSpPr>
        <p:spPr>
          <a:xfrm rot="900000">
            <a:off x="6930292" y="-242630"/>
            <a:ext cx="2434235" cy="1383623"/>
          </a:xfrm>
          <a:custGeom>
            <a:avLst/>
            <a:gdLst/>
            <a:ahLst/>
            <a:cxnLst/>
            <a:rect l="l" t="t" r="r" b="b"/>
            <a:pathLst>
              <a:path w="2434235" h="1383623">
                <a:moveTo>
                  <a:pt x="0" y="552912"/>
                </a:moveTo>
                <a:lnTo>
                  <a:pt x="2063495" y="0"/>
                </a:lnTo>
                <a:lnTo>
                  <a:pt x="2434235" y="1383623"/>
                </a:lnTo>
                <a:lnTo>
                  <a:pt x="82090" y="1383622"/>
                </a:lnTo>
                <a:cubicBezTo>
                  <a:pt x="36754" y="1383622"/>
                  <a:pt x="0" y="1346869"/>
                  <a:pt x="0" y="1301533"/>
                </a:cubicBezTo>
                <a:close/>
              </a:path>
            </a:pathLst>
          </a:custGeom>
          <a:solidFill>
            <a:schemeClr val="bg1">
              <a:alpha val="3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ounded Rectangle 17"/>
          <p:cNvSpPr/>
          <p:nvPr/>
        </p:nvSpPr>
        <p:spPr>
          <a:xfrm rot="900000">
            <a:off x="5899782" y="1282101"/>
            <a:ext cx="3842742" cy="6178450"/>
          </a:xfrm>
          <a:custGeom>
            <a:avLst/>
            <a:gdLst/>
            <a:ahLst/>
            <a:cxnLst/>
            <a:rect l="l" t="t" r="r" b="b"/>
            <a:pathLst>
              <a:path w="3842742" h="6178450">
                <a:moveTo>
                  <a:pt x="50137" y="6451"/>
                </a:moveTo>
                <a:cubicBezTo>
                  <a:pt x="59958" y="2297"/>
                  <a:pt x="70756" y="0"/>
                  <a:pt x="82090" y="0"/>
                </a:cubicBezTo>
                <a:lnTo>
                  <a:pt x="2463128" y="0"/>
                </a:lnTo>
                <a:lnTo>
                  <a:pt x="3842742" y="5148790"/>
                </a:lnTo>
                <a:lnTo>
                  <a:pt x="0" y="6178450"/>
                </a:lnTo>
                <a:lnTo>
                  <a:pt x="0" y="82090"/>
                </a:lnTo>
                <a:cubicBezTo>
                  <a:pt x="0" y="48087"/>
                  <a:pt x="20674" y="18913"/>
                  <a:pt x="50137" y="6451"/>
                </a:cubicBezTo>
                <a:close/>
              </a:path>
            </a:pathLst>
          </a:custGeom>
          <a:solidFill>
            <a:schemeClr val="bg1">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4500000">
            <a:off x="4578273" y="2744935"/>
            <a:ext cx="5036383" cy="1997131"/>
          </a:xfrm>
        </p:spPr>
        <p:txBody>
          <a:bodyPr anchor="t">
            <a:normAutofit/>
          </a:bodyPr>
          <a:lstStyle>
            <a:lvl1pPr algn="r">
              <a:defRPr sz="4400" b="0"/>
            </a:lvl1pPr>
          </a:lstStyle>
          <a:p>
            <a:r>
              <a:rPr lang="en-US" smtClean="0"/>
              <a:t>Click to edit Master title style</a:t>
            </a:r>
            <a:endParaRPr lang="en-US"/>
          </a:p>
        </p:txBody>
      </p:sp>
      <p:sp>
        <p:nvSpPr>
          <p:cNvPr id="3" name="Picture Placeholder 2"/>
          <p:cNvSpPr>
            <a:spLocks noGrp="1"/>
          </p:cNvSpPr>
          <p:nvPr>
            <p:ph type="pic" idx="1"/>
          </p:nvPr>
        </p:nvSpPr>
        <p:spPr>
          <a:xfrm rot="900000">
            <a:off x="1507529" y="615731"/>
            <a:ext cx="4323504" cy="3294418"/>
          </a:xfrm>
          <a:prstGeom prst="roundRect">
            <a:avLst>
              <a:gd name="adj" fmla="val 4992"/>
            </a:avLst>
          </a:prstGeom>
          <a:ln w="19050">
            <a:solidFill>
              <a:schemeClr val="tx1"/>
            </a:solidFill>
          </a:ln>
          <a:effectLst>
            <a:innerShdw blurRad="101600" dir="13500000">
              <a:prstClr val="black">
                <a:alpha val="70000"/>
              </a:prstClr>
            </a:inn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rot="900000">
            <a:off x="822789" y="4161126"/>
            <a:ext cx="4310915" cy="1203540"/>
          </a:xfrm>
        </p:spPr>
        <p:txBody>
          <a:bodyPr anchor="t">
            <a:normAutofit/>
          </a:bodyPr>
          <a:lstStyle>
            <a:lvl1pPr marL="0" indent="0" algn="ctr">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rot="900000">
            <a:off x="6992395" y="571255"/>
            <a:ext cx="1524000" cy="365125"/>
          </a:xfrm>
        </p:spPr>
        <p:txBody>
          <a:bodyPr/>
          <a:lstStyle>
            <a:lvl1pPr algn="l">
              <a:defRPr/>
            </a:lvl1pPr>
          </a:lstStyle>
          <a:p>
            <a:pPr>
              <a:defRPr/>
            </a:pPr>
            <a:endParaRPr lang="en-US"/>
          </a:p>
        </p:txBody>
      </p:sp>
      <p:sp>
        <p:nvSpPr>
          <p:cNvPr id="6" name="Footer Placeholder 5"/>
          <p:cNvSpPr>
            <a:spLocks noGrp="1"/>
          </p:cNvSpPr>
          <p:nvPr>
            <p:ph type="ftr" sz="quarter" idx="11"/>
          </p:nvPr>
        </p:nvSpPr>
        <p:spPr>
          <a:xfrm rot="900000">
            <a:off x="647292" y="5162531"/>
            <a:ext cx="2977453" cy="365125"/>
          </a:xfrm>
        </p:spPr>
        <p:txBody>
          <a:bodyPr/>
          <a:lstStyle>
            <a:lvl1pPr algn="l">
              <a:defRPr/>
            </a:lvl1pPr>
          </a:lstStyle>
          <a:p>
            <a:pPr>
              <a:defRPr/>
            </a:pPr>
            <a:endParaRPr lang="en-US"/>
          </a:p>
        </p:txBody>
      </p:sp>
      <p:sp>
        <p:nvSpPr>
          <p:cNvPr id="7" name="Slide Number Placeholder 6"/>
          <p:cNvSpPr>
            <a:spLocks noGrp="1"/>
          </p:cNvSpPr>
          <p:nvPr>
            <p:ph type="sldNum" sz="quarter" idx="12"/>
          </p:nvPr>
        </p:nvSpPr>
        <p:spPr>
          <a:xfrm rot="900000">
            <a:off x="7046470" y="391054"/>
            <a:ext cx="1963187" cy="365125"/>
          </a:xfrm>
        </p:spPr>
        <p:txBody>
          <a:bodyPr/>
          <a:lstStyle>
            <a:lvl1pPr algn="l">
              <a:defRPr/>
            </a:lvl1pPr>
          </a:lstStyle>
          <a:p>
            <a:pPr>
              <a:defRPr/>
            </a:pPr>
            <a:fld id="{D1B8E429-1E0C-450A-9DB7-67F802E2461F}" type="slidenum">
              <a:rPr lang="en-US" smtClean="0"/>
              <a:pPr>
                <a:defRPr/>
              </a:pPr>
              <a:t>‹#›</a:t>
            </a:fld>
            <a:endParaRPr lang="en-US" dirty="0"/>
          </a:p>
        </p:txBody>
      </p:sp>
    </p:spTree>
  </p:cSld>
  <p:clrMapOvr>
    <a:masterClrMapping/>
  </p:clrMapOvr>
  <p:transition>
    <p:cover/>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6" descr="Scan1080Base.png"/>
          <p:cNvPicPr>
            <a:picLocks noChangeAspect="1"/>
          </p:cNvPicPr>
          <p:nvPr/>
        </p:nvPicPr>
        <p:blipFill>
          <a:blip r:embed="rId16" cstate="print">
            <a:lum bright="-38000"/>
          </a:blip>
          <a:stretch>
            <a:fillRect/>
          </a:stretch>
        </p:blipFill>
        <p:spPr>
          <a:xfrm>
            <a:off x="0" y="0"/>
            <a:ext cx="9144000" cy="6858000"/>
          </a:xfrm>
          <a:prstGeom prst="rect">
            <a:avLst/>
          </a:prstGeom>
        </p:spPr>
      </p:pic>
      <p:sp>
        <p:nvSpPr>
          <p:cNvPr id="2" name="Title Placeholder 1"/>
          <p:cNvSpPr>
            <a:spLocks noGrp="1"/>
          </p:cNvSpPr>
          <p:nvPr>
            <p:ph type="title"/>
          </p:nvPr>
        </p:nvSpPr>
        <p:spPr>
          <a:xfrm rot="-5400000">
            <a:off x="-673455" y="2807056"/>
            <a:ext cx="5320597" cy="184008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3657600" y="990600"/>
            <a:ext cx="5027024" cy="478334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162800" y="6096001"/>
            <a:ext cx="1524000" cy="365125"/>
          </a:xfrm>
          <a:prstGeom prst="rect">
            <a:avLst/>
          </a:prstGeom>
        </p:spPr>
        <p:txBody>
          <a:bodyPr vert="horz" lIns="91440" tIns="45720" rIns="91440" bIns="45720" rtlCol="0" anchor="ctr"/>
          <a:lstStyle>
            <a:lvl1pPr algn="r">
              <a:defRPr sz="1200">
                <a:solidFill>
                  <a:schemeClr val="tx1">
                    <a:tint val="75000"/>
                  </a:schemeClr>
                </a:solidFill>
                <a:effectLst/>
              </a:defRPr>
            </a:lvl1pPr>
          </a:lstStyle>
          <a:p>
            <a:pPr>
              <a:defRPr/>
            </a:pPr>
            <a:endParaRPr lang="en-US"/>
          </a:p>
        </p:txBody>
      </p:sp>
      <p:sp>
        <p:nvSpPr>
          <p:cNvPr id="5" name="Footer Placeholder 4"/>
          <p:cNvSpPr>
            <a:spLocks noGrp="1"/>
          </p:cNvSpPr>
          <p:nvPr>
            <p:ph type="ftr" sz="quarter" idx="3"/>
          </p:nvPr>
        </p:nvSpPr>
        <p:spPr>
          <a:xfrm>
            <a:off x="4038600" y="6096001"/>
            <a:ext cx="3124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endParaRPr lang="en-US"/>
          </a:p>
        </p:txBody>
      </p:sp>
      <p:sp>
        <p:nvSpPr>
          <p:cNvPr id="6" name="Slide Number Placeholder 5"/>
          <p:cNvSpPr>
            <a:spLocks noGrp="1"/>
          </p:cNvSpPr>
          <p:nvPr>
            <p:ph type="sldNum" sz="quarter" idx="4"/>
          </p:nvPr>
        </p:nvSpPr>
        <p:spPr>
          <a:xfrm>
            <a:off x="713047" y="532491"/>
            <a:ext cx="2133600" cy="365125"/>
          </a:xfrm>
          <a:prstGeom prst="rect">
            <a:avLst/>
          </a:prstGeom>
        </p:spPr>
        <p:txBody>
          <a:bodyPr vert="horz" lIns="91440" tIns="45720" rIns="91440" bIns="45720" rtlCol="0" anchor="ctr"/>
          <a:lstStyle>
            <a:lvl1pPr algn="r">
              <a:defRPr sz="2400">
                <a:solidFill>
                  <a:schemeClr val="tx1">
                    <a:tint val="75000"/>
                  </a:schemeClr>
                </a:solidFill>
              </a:defRPr>
            </a:lvl1pPr>
          </a:lstStyle>
          <a:p>
            <a:pPr>
              <a:defRPr/>
            </a:pPr>
            <a:fld id="{B84FC983-9FD3-4033-8D5A-CE56EEAF9548}" type="slidenum">
              <a:rPr lang="en-US" smtClean="0"/>
              <a:pPr>
                <a:defRPr/>
              </a:pPr>
              <a:t>‹#›</a:t>
            </a:fld>
            <a:endParaRPr lang="en-US" dirty="0"/>
          </a:p>
        </p:txBody>
      </p:sp>
    </p:spTree>
  </p:cSld>
  <p:clrMap bg1="dk1" tx1="lt1" bg2="dk2" tx2="lt2" accent1="accent1" accent2="accent2" accent3="accent3" accent4="accent4" accent5="accent5" accent6="accent6" hlink="hlink" folHlink="folHlink"/>
  <p:sldLayoutIdLst>
    <p:sldLayoutId id="2147484214" r:id="rId1"/>
    <p:sldLayoutId id="2147484215" r:id="rId2"/>
    <p:sldLayoutId id="2147484216" r:id="rId3"/>
    <p:sldLayoutId id="2147484217" r:id="rId4"/>
    <p:sldLayoutId id="2147484218" r:id="rId5"/>
    <p:sldLayoutId id="2147484219" r:id="rId6"/>
    <p:sldLayoutId id="2147484220" r:id="rId7"/>
    <p:sldLayoutId id="2147484221" r:id="rId8"/>
    <p:sldLayoutId id="2147484222" r:id="rId9"/>
    <p:sldLayoutId id="2147484223" r:id="rId10"/>
    <p:sldLayoutId id="2147484224" r:id="rId11"/>
    <p:sldLayoutId id="2147484225" r:id="rId12"/>
    <p:sldLayoutId id="2147484226" r:id="rId13"/>
    <p:sldLayoutId id="2147484227" r:id="rId14"/>
  </p:sldLayoutIdLst>
  <p:transition>
    <p:cover/>
  </p:transition>
  <p:timing>
    <p:tnLst>
      <p:par>
        <p:cTn id="1" dur="indefinite" restart="never" nodeType="tmRoot"/>
      </p:par>
    </p:tnLst>
  </p:timing>
  <p:txStyles>
    <p:titleStyle>
      <a:lvl1pPr algn="r" defTabSz="914400" rtl="0" eaLnBrk="1" latinLnBrk="0" hangingPunct="1">
        <a:spcBef>
          <a:spcPct val="0"/>
        </a:spcBef>
        <a:buNone/>
        <a:defRPr sz="4400" kern="1200">
          <a:solidFill>
            <a:schemeClr val="tx1"/>
          </a:solidFill>
          <a:effectLst>
            <a:outerShdw blurRad="38100" dist="38100" dir="2700000" algn="tl">
              <a:srgbClr val="000000">
                <a:alpha val="43137"/>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65760" indent="-365760" algn="l" defTabSz="914400" rtl="0" eaLnBrk="1" latinLnBrk="0" hangingPunct="1">
        <a:spcBef>
          <a:spcPct val="20000"/>
        </a:spcBef>
        <a:spcAft>
          <a:spcPts val="600"/>
        </a:spcAft>
        <a:buSzPct val="160000"/>
        <a:buFont typeface="Wingdings" pitchFamily="2" charset="2"/>
        <a:buChar char=""/>
        <a:defRPr sz="2800" kern="1200">
          <a:solidFill>
            <a:schemeClr val="tx1"/>
          </a:solidFill>
          <a:effectLst>
            <a:outerShdw blurRad="38100" dist="38100" dir="2700000" algn="tl">
              <a:srgbClr val="000000">
                <a:alpha val="43137"/>
              </a:srgbClr>
            </a:outerShdw>
          </a:effectLst>
          <a:latin typeface="+mn-lt"/>
          <a:ea typeface="+mn-ea"/>
          <a:cs typeface="+mn-cs"/>
        </a:defRPr>
      </a:lvl1pPr>
      <a:lvl2pPr marL="731520" indent="-365760" algn="l" defTabSz="914400" rtl="0" eaLnBrk="1" latinLnBrk="0" hangingPunct="1">
        <a:spcBef>
          <a:spcPct val="20000"/>
        </a:spcBef>
        <a:spcAft>
          <a:spcPts val="600"/>
        </a:spcAft>
        <a:buSzPct val="160000"/>
        <a:buFont typeface="Wingdings" pitchFamily="2" charset="2"/>
        <a:buChar char=""/>
        <a:defRPr sz="2400" kern="1200">
          <a:solidFill>
            <a:schemeClr val="tx1"/>
          </a:solidFill>
          <a:effectLst>
            <a:outerShdw blurRad="38100" dist="38100" dir="2700000" algn="tl">
              <a:srgbClr val="000000">
                <a:alpha val="43137"/>
              </a:srgbClr>
            </a:outerShdw>
          </a:effectLst>
          <a:latin typeface="+mn-lt"/>
          <a:ea typeface="+mn-ea"/>
          <a:cs typeface="+mn-cs"/>
        </a:defRPr>
      </a:lvl2pPr>
      <a:lvl3pPr marL="1097280" indent="-320040" algn="l" defTabSz="914400" rtl="0" eaLnBrk="1" latinLnBrk="0" hangingPunct="1">
        <a:spcBef>
          <a:spcPct val="20000"/>
        </a:spcBef>
        <a:spcAft>
          <a:spcPts val="600"/>
        </a:spcAft>
        <a:buSzPct val="160000"/>
        <a:buFont typeface="Wingdings" pitchFamily="2" charset="2"/>
        <a:buChar char=""/>
        <a:defRPr sz="20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74320" algn="l" defTabSz="914400" rtl="0" eaLnBrk="1" latinLnBrk="0" hangingPunct="1">
        <a:spcBef>
          <a:spcPct val="20000"/>
        </a:spcBef>
        <a:spcAft>
          <a:spcPts val="600"/>
        </a:spcAft>
        <a:buSzPct val="160000"/>
        <a:buFont typeface="Wingdings" pitchFamily="2" charset="2"/>
        <a:buChar char=""/>
        <a:defRPr sz="18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74320" algn="l" defTabSz="914400" rtl="0" eaLnBrk="1" latinLnBrk="0" hangingPunct="1">
        <a:spcBef>
          <a:spcPct val="20000"/>
        </a:spcBef>
        <a:spcAft>
          <a:spcPts val="600"/>
        </a:spcAft>
        <a:buSzPct val="160000"/>
        <a:buFont typeface="Wingdings" pitchFamily="2" charset="2"/>
        <a:buChar char=""/>
        <a:defRPr sz="1800" kern="1200">
          <a:solidFill>
            <a:schemeClr val="tx1"/>
          </a:solidFill>
          <a:effectLst>
            <a:outerShdw blurRad="38100" dist="38100" dir="2700000" algn="tl">
              <a:srgbClr val="000000">
                <a:alpha val="43137"/>
              </a:srgbClr>
            </a:outerShdw>
          </a:effectLst>
          <a:latin typeface="+mn-lt"/>
          <a:ea typeface="+mn-ea"/>
          <a:cs typeface="+mn-cs"/>
        </a:defRPr>
      </a:lvl5pPr>
      <a:lvl6pPr marL="192024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19456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46888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743200" indent="-228600" algn="l" defTabSz="914400" rtl="0" eaLnBrk="1" latinLnBrk="0" hangingPunct="1">
        <a:spcBef>
          <a:spcPts val="24"/>
        </a:spcBef>
        <a:spcAft>
          <a:spcPts val="600"/>
        </a:spcAft>
        <a:buClrTx/>
        <a:buSzPct val="130000"/>
        <a:buFont typeface="Wingdings" pitchFamily="2" charset="2"/>
        <a:buChar char=""/>
        <a:defRPr sz="1600" kern="1200">
          <a:solidFill>
            <a:schemeClr val="tx1"/>
          </a:solidFill>
          <a:effectLst>
            <a:outerShdw blurRad="38100" dist="38100" dir="2700000" algn="ctr" rotWithShape="0">
              <a:srgbClr val="000000">
                <a:alpha val="43000"/>
              </a:srgbClr>
            </a:outerShdw>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www.c-spanarchives.org/library/includes/templates/library/flash_popup.php?pID=284843-3&amp;clipStart=&amp;clipStop=" TargetMode="External"/><Relationship Id="rId7" Type="http://schemas.openxmlformats.org/officeDocument/2006/relationships/hyperlink" Target="http://www.youtube.com/watch?v=UI8r0nOC5nM&amp;feature=related" TargetMode="External"/><Relationship Id="rId2" Type="http://schemas.openxmlformats.org/officeDocument/2006/relationships/image" Target="../media/image5.jpeg"/><Relationship Id="rId1" Type="http://schemas.openxmlformats.org/officeDocument/2006/relationships/slideLayout" Target="../slideLayouts/slideLayout2.xml"/><Relationship Id="rId6" Type="http://schemas.openxmlformats.org/officeDocument/2006/relationships/hyperlink" Target="http://www.youtube.com/watch?v=iSTM5z8SRDE" TargetMode="External"/><Relationship Id="rId5" Type="http://schemas.openxmlformats.org/officeDocument/2006/relationships/hyperlink" Target="http://www.youtube.com/watch?v=skJ4oY_SXNU" TargetMode="External"/><Relationship Id="rId4" Type="http://schemas.openxmlformats.org/officeDocument/2006/relationships/hyperlink" Target="http://www.livingroomcandidate.org/commercials/issue/taxes"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upload.wikimedia.org/wikipedia/en/6/64/GAO_Slide.png"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openxmlformats.org/officeDocument/2006/relationships/oleObject" Target="../embeddings/Microsoft_Word_97_-_2003_Document2.doc"/><Relationship Id="rId3" Type="http://schemas.openxmlformats.org/officeDocument/2006/relationships/oleObject" Target="../embeddings/oleObject1.bin"/><Relationship Id="rId7" Type="http://schemas.openxmlformats.org/officeDocument/2006/relationships/oleObject" Target="../embeddings/oleObject2.bin"/><Relationship Id="rId12" Type="http://schemas.openxmlformats.org/officeDocument/2006/relationships/image" Target="../media/image10.wmf"/><Relationship Id="rId2" Type="http://schemas.openxmlformats.org/officeDocument/2006/relationships/slideLayout" Target="../slideLayouts/slideLayout12.xml"/><Relationship Id="rId1" Type="http://schemas.openxmlformats.org/officeDocument/2006/relationships/vmlDrawing" Target="../drawings/vmlDrawing1.vml"/><Relationship Id="rId6" Type="http://schemas.openxmlformats.org/officeDocument/2006/relationships/image" Target="../media/image11.png"/><Relationship Id="rId11" Type="http://schemas.openxmlformats.org/officeDocument/2006/relationships/oleObject" Target="../embeddings/Microsoft_Word_97_-_2003_Document3.doc"/><Relationship Id="rId5" Type="http://schemas.openxmlformats.org/officeDocument/2006/relationships/image" Target="../media/image8.emf"/><Relationship Id="rId10" Type="http://schemas.openxmlformats.org/officeDocument/2006/relationships/oleObject" Target="../embeddings/oleObject3.bin"/><Relationship Id="rId4" Type="http://schemas.openxmlformats.org/officeDocument/2006/relationships/oleObject" Target="../embeddings/Microsoft_Word_97_-_2003_Document1.doc"/><Relationship Id="rId9" Type="http://schemas.openxmlformats.org/officeDocument/2006/relationships/image" Target="../media/image9.emf"/></Relationships>
</file>

<file path=ppt/slides/_rels/slide2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www.eoearth.org/image/Society%E2%80%99s_Production_Possibilities_Frontier_graph.gif" TargetMode="Externa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228600" y="990600"/>
            <a:ext cx="8839200" cy="4038600"/>
          </a:xfrm>
        </p:spPr>
        <p:txBody>
          <a:bodyPr>
            <a:normAutofit fontScale="90000"/>
          </a:bodyPr>
          <a:lstStyle/>
          <a:p>
            <a:pPr algn="l">
              <a:defRPr/>
            </a:pPr>
            <a:r>
              <a:rPr lang="en-US" sz="12900" b="1" dirty="0" smtClean="0">
                <a:effectLst>
                  <a:outerShdw blurRad="38100" dist="38100" dir="2700000" algn="tl">
                    <a:srgbClr val="FFFFFF"/>
                  </a:outerShdw>
                </a:effectLst>
              </a:rPr>
              <a:t>What is Economics?</a:t>
            </a:r>
            <a:endParaRPr lang="en-US" dirty="0" smtClean="0"/>
          </a:p>
        </p:txBody>
      </p:sp>
    </p:spTree>
  </p:cSld>
  <p:clrMapOvr>
    <a:masterClrMapping/>
  </p:clrMapOvr>
  <p:transition>
    <p:cove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274638"/>
            <a:ext cx="8229600" cy="1143000"/>
          </a:xfrm>
        </p:spPr>
        <p:txBody>
          <a:bodyPr/>
          <a:lstStyle/>
          <a:p>
            <a:pPr>
              <a:defRPr/>
            </a:pPr>
            <a:r>
              <a:rPr lang="en-US" dirty="0" smtClean="0"/>
              <a:t>Tax Activity	</a:t>
            </a:r>
            <a:endParaRPr lang="en-US" dirty="0"/>
          </a:p>
        </p:txBody>
      </p:sp>
      <p:sp>
        <p:nvSpPr>
          <p:cNvPr id="3" name="Content Placeholder 2"/>
          <p:cNvSpPr>
            <a:spLocks noGrp="1"/>
          </p:cNvSpPr>
          <p:nvPr>
            <p:ph idx="1"/>
          </p:nvPr>
        </p:nvSpPr>
        <p:spPr>
          <a:xfrm>
            <a:off x="457200" y="2057400"/>
            <a:ext cx="8229600" cy="4495800"/>
          </a:xfrm>
        </p:spPr>
        <p:txBody>
          <a:bodyPr/>
          <a:lstStyle/>
          <a:p>
            <a:pPr marL="0" indent="0">
              <a:lnSpc>
                <a:spcPct val="200000"/>
              </a:lnSpc>
              <a:buNone/>
              <a:defRPr/>
            </a:pPr>
            <a:r>
              <a:rPr lang="en-US" dirty="0" smtClean="0"/>
              <a:t>Person A (Low-Income)- $15,000</a:t>
            </a:r>
          </a:p>
          <a:p>
            <a:pPr marL="0" indent="0">
              <a:lnSpc>
                <a:spcPct val="200000"/>
              </a:lnSpc>
              <a:buNone/>
              <a:defRPr/>
            </a:pPr>
            <a:r>
              <a:rPr lang="en-US" dirty="0" smtClean="0"/>
              <a:t>Person B (Middle-Income)- $75,000</a:t>
            </a:r>
          </a:p>
          <a:p>
            <a:pPr marL="0" indent="0">
              <a:lnSpc>
                <a:spcPct val="200000"/>
              </a:lnSpc>
              <a:buNone/>
              <a:defRPr/>
            </a:pPr>
            <a:r>
              <a:rPr lang="en-US" dirty="0" smtClean="0"/>
              <a:t>Person C (High-Income)- $225,000</a:t>
            </a:r>
          </a:p>
          <a:p>
            <a:pPr>
              <a:defRPr/>
            </a:pPr>
            <a:endParaRPr lang="en-US" dirty="0" smtClean="0"/>
          </a:p>
          <a:p>
            <a:pPr>
              <a:defRPr/>
            </a:pPr>
            <a:endParaRPr lang="en-US" dirty="0"/>
          </a:p>
        </p:txBody>
      </p:sp>
    </p:spTree>
  </p:cSld>
  <p:clrMapOvr>
    <a:masterClrMapping/>
  </p:clrMapOvr>
  <p:transition>
    <p:cove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2"/>
          <p:cNvSpPr>
            <a:spLocks noGrp="1" noChangeArrowheads="1"/>
          </p:cNvSpPr>
          <p:nvPr>
            <p:ph type="title"/>
          </p:nvPr>
        </p:nvSpPr>
        <p:spPr>
          <a:xfrm>
            <a:off x="457200" y="274638"/>
            <a:ext cx="6248400" cy="1143000"/>
          </a:xfrm>
        </p:spPr>
        <p:txBody>
          <a:bodyPr/>
          <a:lstStyle/>
          <a:p>
            <a:pPr eaLnBrk="1" hangingPunct="1">
              <a:defRPr/>
            </a:pPr>
            <a:r>
              <a:rPr lang="en-US" dirty="0" smtClean="0"/>
              <a:t>What is a “good” tax?</a:t>
            </a:r>
          </a:p>
        </p:txBody>
      </p:sp>
      <p:sp>
        <p:nvSpPr>
          <p:cNvPr id="132099" name="Rectangle 3"/>
          <p:cNvSpPr>
            <a:spLocks noGrp="1" noChangeArrowheads="1"/>
          </p:cNvSpPr>
          <p:nvPr>
            <p:ph idx="1"/>
          </p:nvPr>
        </p:nvSpPr>
        <p:spPr>
          <a:xfrm>
            <a:off x="457200" y="1600200"/>
            <a:ext cx="8229600" cy="4953000"/>
          </a:xfrm>
        </p:spPr>
        <p:txBody>
          <a:bodyPr>
            <a:normAutofit fontScale="92500"/>
          </a:bodyPr>
          <a:lstStyle/>
          <a:p>
            <a:pPr lvl="1" eaLnBrk="1" hangingPunct="1">
              <a:lnSpc>
                <a:spcPct val="90000"/>
              </a:lnSpc>
              <a:buFont typeface="Wingdings" pitchFamily="2" charset="2"/>
              <a:buChar char="§"/>
              <a:defRPr/>
            </a:pPr>
            <a:r>
              <a:rPr lang="en-US" altLang="en-US" sz="2800" dirty="0" smtClean="0">
                <a:effectLst/>
              </a:rPr>
              <a:t>Simplicity</a:t>
            </a:r>
          </a:p>
          <a:p>
            <a:pPr lvl="2" eaLnBrk="1" hangingPunct="1">
              <a:lnSpc>
                <a:spcPct val="90000"/>
              </a:lnSpc>
              <a:buFont typeface="Wingdings" pitchFamily="2" charset="2"/>
              <a:buChar char="§"/>
              <a:defRPr/>
            </a:pPr>
            <a:r>
              <a:rPr lang="en-US" altLang="en-US" sz="2400" dirty="0" smtClean="0">
                <a:effectLst/>
              </a:rPr>
              <a:t>Tax laws should be simple and easily understood.</a:t>
            </a:r>
          </a:p>
          <a:p>
            <a:pPr lvl="1" eaLnBrk="1" hangingPunct="1">
              <a:lnSpc>
                <a:spcPct val="90000"/>
              </a:lnSpc>
              <a:buFont typeface="Wingdings" pitchFamily="2" charset="2"/>
              <a:buChar char="§"/>
              <a:defRPr/>
            </a:pPr>
            <a:r>
              <a:rPr lang="en-US" altLang="en-US" sz="2800" dirty="0" smtClean="0">
                <a:effectLst/>
              </a:rPr>
              <a:t>Economy</a:t>
            </a:r>
          </a:p>
          <a:p>
            <a:pPr lvl="2" eaLnBrk="1" hangingPunct="1">
              <a:lnSpc>
                <a:spcPct val="90000"/>
              </a:lnSpc>
              <a:buFont typeface="Wingdings" pitchFamily="2" charset="2"/>
              <a:buChar char="§"/>
              <a:defRPr/>
            </a:pPr>
            <a:r>
              <a:rPr lang="en-US" altLang="en-US" sz="2400" dirty="0" smtClean="0">
                <a:effectLst/>
              </a:rPr>
              <a:t>Government administrators should be able to collect taxes without spending too much time or money.</a:t>
            </a:r>
          </a:p>
          <a:p>
            <a:pPr lvl="1" eaLnBrk="1" hangingPunct="1">
              <a:lnSpc>
                <a:spcPct val="90000"/>
              </a:lnSpc>
              <a:buFont typeface="Wingdings" pitchFamily="2" charset="2"/>
              <a:buChar char="§"/>
              <a:defRPr/>
            </a:pPr>
            <a:r>
              <a:rPr lang="en-US" altLang="en-US" sz="2800" dirty="0" smtClean="0">
                <a:effectLst/>
              </a:rPr>
              <a:t>Certainty</a:t>
            </a:r>
          </a:p>
          <a:p>
            <a:pPr lvl="2" eaLnBrk="1" hangingPunct="1">
              <a:lnSpc>
                <a:spcPct val="90000"/>
              </a:lnSpc>
              <a:buFont typeface="Wingdings" pitchFamily="2" charset="2"/>
              <a:buChar char="§"/>
              <a:defRPr/>
            </a:pPr>
            <a:r>
              <a:rPr lang="en-US" altLang="en-US" sz="2400" dirty="0" smtClean="0">
                <a:effectLst/>
              </a:rPr>
              <a:t>It should be clear to the taxpayer when the tax is due, how much is due, and how it should be paid.</a:t>
            </a:r>
          </a:p>
          <a:p>
            <a:pPr lvl="1" eaLnBrk="1" hangingPunct="1">
              <a:lnSpc>
                <a:spcPct val="90000"/>
              </a:lnSpc>
              <a:buFont typeface="Wingdings" pitchFamily="2" charset="2"/>
              <a:buChar char="§"/>
              <a:defRPr/>
            </a:pPr>
            <a:r>
              <a:rPr lang="en-US" altLang="en-US" sz="2800" dirty="0" smtClean="0">
                <a:effectLst/>
              </a:rPr>
              <a:t>Equity</a:t>
            </a:r>
          </a:p>
          <a:p>
            <a:pPr lvl="2" eaLnBrk="1" hangingPunct="1">
              <a:lnSpc>
                <a:spcPct val="90000"/>
              </a:lnSpc>
              <a:buFont typeface="Wingdings" pitchFamily="2" charset="2"/>
              <a:buChar char="§"/>
              <a:defRPr/>
            </a:pPr>
            <a:r>
              <a:rPr lang="en-US" altLang="en-US" sz="2400" dirty="0" smtClean="0">
                <a:effectLst/>
              </a:rPr>
              <a:t>The tax system should be fair, so that no one bears too much or too little of the tax burden.</a:t>
            </a:r>
          </a:p>
          <a:p>
            <a:pPr eaLnBrk="1" hangingPunct="1">
              <a:lnSpc>
                <a:spcPct val="90000"/>
              </a:lnSpc>
              <a:defRPr/>
            </a:pPr>
            <a:endParaRPr lang="en-US" sz="2800" dirty="0" smtClean="0">
              <a:solidFill>
                <a:srgbClr val="000000"/>
              </a:solidFill>
              <a:effectLst>
                <a:outerShdw blurRad="38100" dist="38100" dir="2700000" algn="tl">
                  <a:srgbClr val="FFFFFF"/>
                </a:outerShdw>
              </a:effectLst>
            </a:endParaRPr>
          </a:p>
        </p:txBody>
      </p:sp>
    </p:spTree>
  </p:cSld>
  <p:clrMapOvr>
    <a:masterClrMapping/>
  </p:clrMapOvr>
  <p:transition>
    <p:cove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6" name="Rectangle 2"/>
          <p:cNvSpPr>
            <a:spLocks noGrp="1" noChangeArrowheads="1"/>
          </p:cNvSpPr>
          <p:nvPr>
            <p:ph type="title"/>
          </p:nvPr>
        </p:nvSpPr>
        <p:spPr>
          <a:xfrm>
            <a:off x="457200" y="152400"/>
            <a:ext cx="8229600" cy="715963"/>
          </a:xfrm>
        </p:spPr>
        <p:txBody>
          <a:bodyPr/>
          <a:lstStyle/>
          <a:p>
            <a:pPr algn="l" eaLnBrk="1" hangingPunct="1">
              <a:defRPr/>
            </a:pPr>
            <a:r>
              <a:rPr lang="en-US" sz="4000" dirty="0" smtClean="0"/>
              <a:t>Types of Taxes</a:t>
            </a:r>
          </a:p>
        </p:txBody>
      </p:sp>
      <p:sp>
        <p:nvSpPr>
          <p:cNvPr id="185347" name="Rectangle 3"/>
          <p:cNvSpPr>
            <a:spLocks noGrp="1" noChangeArrowheads="1"/>
          </p:cNvSpPr>
          <p:nvPr>
            <p:ph idx="1"/>
          </p:nvPr>
        </p:nvSpPr>
        <p:spPr>
          <a:xfrm>
            <a:off x="0" y="990600"/>
            <a:ext cx="9144000" cy="5562600"/>
          </a:xfrm>
          <a:solidFill>
            <a:srgbClr val="C0C0C0">
              <a:alpha val="80000"/>
            </a:srgbClr>
          </a:solidFill>
        </p:spPr>
        <p:txBody>
          <a:bodyPr>
            <a:normAutofit lnSpcReduction="10000"/>
          </a:bodyPr>
          <a:lstStyle/>
          <a:p>
            <a:pPr marL="0" indent="0" eaLnBrk="1" hangingPunct="1">
              <a:lnSpc>
                <a:spcPct val="80000"/>
              </a:lnSpc>
              <a:buNone/>
              <a:defRPr/>
            </a:pPr>
            <a:r>
              <a:rPr lang="en-US" altLang="en-US" sz="2400" dirty="0" smtClean="0">
                <a:solidFill>
                  <a:schemeClr val="bg1"/>
                </a:solidFill>
                <a:effectLst/>
              </a:rPr>
              <a:t>Social Security Taxes</a:t>
            </a:r>
          </a:p>
          <a:p>
            <a:pPr marL="365760" lvl="1" indent="0" eaLnBrk="1" hangingPunct="1">
              <a:lnSpc>
                <a:spcPct val="80000"/>
              </a:lnSpc>
              <a:buNone/>
              <a:defRPr/>
            </a:pPr>
            <a:r>
              <a:rPr lang="en-US" altLang="en-US" sz="2000" dirty="0" smtClean="0">
                <a:solidFill>
                  <a:schemeClr val="tx2">
                    <a:lumMod val="25000"/>
                  </a:schemeClr>
                </a:solidFill>
                <a:effectLst/>
              </a:rPr>
              <a:t>This program is funded by the Federal Insurance Contributions Act (FICA).   Most of the FICA taxes you pay go to Social Security, or Old-Age, Survivors, and Disability Insurance (OASDI)</a:t>
            </a:r>
          </a:p>
          <a:p>
            <a:pPr marL="0" indent="0" eaLnBrk="1" hangingPunct="1">
              <a:lnSpc>
                <a:spcPct val="80000"/>
              </a:lnSpc>
              <a:buNone/>
              <a:defRPr/>
            </a:pPr>
            <a:r>
              <a:rPr lang="en-US" altLang="en-US" sz="2400" dirty="0" smtClean="0">
                <a:solidFill>
                  <a:schemeClr val="bg1"/>
                </a:solidFill>
                <a:effectLst/>
              </a:rPr>
              <a:t>Medicare Taxes</a:t>
            </a:r>
          </a:p>
          <a:p>
            <a:pPr marL="365760" lvl="1" indent="0" eaLnBrk="1" hangingPunct="1">
              <a:lnSpc>
                <a:spcPct val="80000"/>
              </a:lnSpc>
              <a:buNone/>
              <a:defRPr/>
            </a:pPr>
            <a:r>
              <a:rPr lang="en-US" altLang="en-US" sz="2000" dirty="0" smtClean="0">
                <a:solidFill>
                  <a:schemeClr val="tx2">
                    <a:lumMod val="25000"/>
                  </a:schemeClr>
                </a:solidFill>
                <a:effectLst/>
              </a:rPr>
              <a:t>Medicare is a national health insurance program that helps pay for health care for people over 65 and for people with certain disabilities.  Medicare is also funded by FICA taxes.</a:t>
            </a:r>
          </a:p>
          <a:p>
            <a:pPr marL="0" indent="0" eaLnBrk="1" hangingPunct="1">
              <a:lnSpc>
                <a:spcPct val="80000"/>
              </a:lnSpc>
              <a:buNone/>
              <a:defRPr/>
            </a:pPr>
            <a:r>
              <a:rPr lang="en-US" altLang="en-US" sz="2400" dirty="0" smtClean="0">
                <a:solidFill>
                  <a:schemeClr val="bg1"/>
                </a:solidFill>
                <a:effectLst/>
              </a:rPr>
              <a:t>Unemployment Taxes</a:t>
            </a:r>
          </a:p>
          <a:p>
            <a:pPr marL="365760" lvl="1" indent="0" eaLnBrk="1" hangingPunct="1">
              <a:lnSpc>
                <a:spcPct val="80000"/>
              </a:lnSpc>
              <a:buNone/>
              <a:defRPr/>
            </a:pPr>
            <a:r>
              <a:rPr lang="en-US" altLang="en-US" sz="2000" dirty="0" smtClean="0">
                <a:solidFill>
                  <a:schemeClr val="tx2">
                    <a:lumMod val="25000"/>
                  </a:schemeClr>
                </a:solidFill>
                <a:effectLst/>
              </a:rPr>
              <a:t>Unemployment taxes are collected by both federal and state governments.   Workers can collect “unemployment compensation” if they are laid off through no fault of their own and if they are actively looking for work.</a:t>
            </a:r>
          </a:p>
          <a:p>
            <a:pPr marL="0" indent="0" eaLnBrk="1" hangingPunct="1">
              <a:lnSpc>
                <a:spcPct val="80000"/>
              </a:lnSpc>
              <a:buNone/>
              <a:defRPr/>
            </a:pPr>
            <a:r>
              <a:rPr lang="en-US" altLang="en-US" sz="2400" dirty="0" smtClean="0">
                <a:solidFill>
                  <a:schemeClr val="bg1"/>
                </a:solidFill>
                <a:effectLst/>
              </a:rPr>
              <a:t>Other Taxes </a:t>
            </a:r>
          </a:p>
          <a:p>
            <a:pPr marL="365760" lvl="1" indent="0" eaLnBrk="1" hangingPunct="1">
              <a:lnSpc>
                <a:spcPct val="80000"/>
              </a:lnSpc>
              <a:spcBef>
                <a:spcPts val="0"/>
              </a:spcBef>
              <a:spcAft>
                <a:spcPts val="0"/>
              </a:spcAft>
              <a:buNone/>
              <a:defRPr/>
            </a:pPr>
            <a:r>
              <a:rPr lang="en-US" altLang="en-US" sz="2000" dirty="0" smtClean="0">
                <a:solidFill>
                  <a:schemeClr val="tx2">
                    <a:lumMod val="25000"/>
                  </a:schemeClr>
                </a:solidFill>
                <a:effectLst/>
              </a:rPr>
              <a:t>Federal Income Taxes</a:t>
            </a:r>
          </a:p>
          <a:p>
            <a:pPr marL="365760" lvl="1" indent="0" eaLnBrk="1" hangingPunct="1">
              <a:lnSpc>
                <a:spcPct val="80000"/>
              </a:lnSpc>
              <a:spcBef>
                <a:spcPts val="0"/>
              </a:spcBef>
              <a:spcAft>
                <a:spcPts val="0"/>
              </a:spcAft>
              <a:buNone/>
              <a:defRPr/>
            </a:pPr>
            <a:r>
              <a:rPr lang="en-US" altLang="en-US" sz="2000" dirty="0" smtClean="0">
                <a:solidFill>
                  <a:schemeClr val="tx2">
                    <a:lumMod val="25000"/>
                  </a:schemeClr>
                </a:solidFill>
                <a:effectLst/>
              </a:rPr>
              <a:t>Excise Taxes</a:t>
            </a:r>
          </a:p>
          <a:p>
            <a:pPr marL="365760" lvl="1" indent="0" eaLnBrk="1" hangingPunct="1">
              <a:lnSpc>
                <a:spcPct val="80000"/>
              </a:lnSpc>
              <a:spcBef>
                <a:spcPts val="0"/>
              </a:spcBef>
              <a:spcAft>
                <a:spcPts val="0"/>
              </a:spcAft>
              <a:buNone/>
              <a:defRPr/>
            </a:pPr>
            <a:r>
              <a:rPr lang="en-US" altLang="en-US" sz="2000" dirty="0" smtClean="0">
                <a:solidFill>
                  <a:schemeClr val="tx2">
                    <a:lumMod val="25000"/>
                  </a:schemeClr>
                </a:solidFill>
                <a:effectLst/>
              </a:rPr>
              <a:t>Estate Taxes</a:t>
            </a:r>
          </a:p>
          <a:p>
            <a:pPr marL="365760" lvl="1" indent="0" eaLnBrk="1" hangingPunct="1">
              <a:lnSpc>
                <a:spcPct val="80000"/>
              </a:lnSpc>
              <a:spcBef>
                <a:spcPts val="0"/>
              </a:spcBef>
              <a:spcAft>
                <a:spcPts val="0"/>
              </a:spcAft>
              <a:buNone/>
              <a:defRPr/>
            </a:pPr>
            <a:r>
              <a:rPr lang="en-US" altLang="en-US" sz="2000" dirty="0" smtClean="0">
                <a:solidFill>
                  <a:schemeClr val="tx2">
                    <a:lumMod val="25000"/>
                  </a:schemeClr>
                </a:solidFill>
                <a:effectLst/>
              </a:rPr>
              <a:t>Gift Taxes</a:t>
            </a:r>
          </a:p>
          <a:p>
            <a:pPr marL="365760" lvl="1" indent="0" eaLnBrk="1" hangingPunct="1">
              <a:lnSpc>
                <a:spcPct val="80000"/>
              </a:lnSpc>
              <a:spcBef>
                <a:spcPts val="0"/>
              </a:spcBef>
              <a:spcAft>
                <a:spcPts val="0"/>
              </a:spcAft>
              <a:buNone/>
              <a:defRPr/>
            </a:pPr>
            <a:r>
              <a:rPr lang="en-US" altLang="en-US" sz="2000" dirty="0" smtClean="0">
                <a:solidFill>
                  <a:schemeClr val="tx2">
                    <a:lumMod val="25000"/>
                  </a:schemeClr>
                </a:solidFill>
                <a:effectLst/>
              </a:rPr>
              <a:t>Import Taxes</a:t>
            </a:r>
            <a:endParaRPr lang="en-US" altLang="en-US" sz="2000" dirty="0" smtClean="0">
              <a:solidFill>
                <a:schemeClr val="tx2">
                  <a:lumMod val="25000"/>
                </a:schemeClr>
              </a:solidFill>
            </a:endParaRPr>
          </a:p>
        </p:txBody>
      </p:sp>
    </p:spTree>
  </p:cSld>
  <p:clrMapOvr>
    <a:masterClrMapping/>
  </p:clrMapOvr>
  <p:transition>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85347">
                                            <p:bg/>
                                          </p:spTgt>
                                        </p:tgtEl>
                                        <p:attrNameLst>
                                          <p:attrName>style.visibility</p:attrName>
                                        </p:attrNameLst>
                                      </p:cBhvr>
                                      <p:to>
                                        <p:strVal val="visible"/>
                                      </p:to>
                                    </p:set>
                                    <p:animEffect transition="in" filter="box(in)">
                                      <p:cBhvr>
                                        <p:cTn id="7" dur="500"/>
                                        <p:tgtEl>
                                          <p:spTgt spid="185347">
                                            <p:bg/>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85347">
                                            <p:txEl>
                                              <p:pRg st="0" end="0"/>
                                            </p:txEl>
                                          </p:spTgt>
                                        </p:tgtEl>
                                        <p:attrNameLst>
                                          <p:attrName>style.visibility</p:attrName>
                                        </p:attrNameLst>
                                      </p:cBhvr>
                                      <p:to>
                                        <p:strVal val="visible"/>
                                      </p:to>
                                    </p:set>
                                    <p:animEffect transition="in" filter="box(in)">
                                      <p:cBhvr>
                                        <p:cTn id="12" dur="500"/>
                                        <p:tgtEl>
                                          <p:spTgt spid="185347">
                                            <p:txEl>
                                              <p:pRg st="0" end="0"/>
                                            </p:txEl>
                                          </p:spTgt>
                                        </p:tgtEl>
                                      </p:cBhvr>
                                    </p:animEffect>
                                  </p:childTnLst>
                                </p:cTn>
                              </p:par>
                              <p:par>
                                <p:cTn id="13" presetID="4" presetClass="entr" presetSubtype="16" fill="hold" grpId="0" nodeType="withEffect">
                                  <p:stCondLst>
                                    <p:cond delay="0"/>
                                  </p:stCondLst>
                                  <p:childTnLst>
                                    <p:set>
                                      <p:cBhvr>
                                        <p:cTn id="14" dur="1" fill="hold">
                                          <p:stCondLst>
                                            <p:cond delay="0"/>
                                          </p:stCondLst>
                                        </p:cTn>
                                        <p:tgtEl>
                                          <p:spTgt spid="185347">
                                            <p:txEl>
                                              <p:pRg st="1" end="1"/>
                                            </p:txEl>
                                          </p:spTgt>
                                        </p:tgtEl>
                                        <p:attrNameLst>
                                          <p:attrName>style.visibility</p:attrName>
                                        </p:attrNameLst>
                                      </p:cBhvr>
                                      <p:to>
                                        <p:strVal val="visible"/>
                                      </p:to>
                                    </p:set>
                                    <p:animEffect transition="in" filter="box(in)">
                                      <p:cBhvr>
                                        <p:cTn id="15" dur="500"/>
                                        <p:tgtEl>
                                          <p:spTgt spid="185347">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4" presetClass="entr" presetSubtype="16" fill="hold" grpId="0" nodeType="clickEffect">
                                  <p:stCondLst>
                                    <p:cond delay="0"/>
                                  </p:stCondLst>
                                  <p:childTnLst>
                                    <p:set>
                                      <p:cBhvr>
                                        <p:cTn id="19" dur="1" fill="hold">
                                          <p:stCondLst>
                                            <p:cond delay="0"/>
                                          </p:stCondLst>
                                        </p:cTn>
                                        <p:tgtEl>
                                          <p:spTgt spid="185347">
                                            <p:txEl>
                                              <p:pRg st="2" end="2"/>
                                            </p:txEl>
                                          </p:spTgt>
                                        </p:tgtEl>
                                        <p:attrNameLst>
                                          <p:attrName>style.visibility</p:attrName>
                                        </p:attrNameLst>
                                      </p:cBhvr>
                                      <p:to>
                                        <p:strVal val="visible"/>
                                      </p:to>
                                    </p:set>
                                    <p:animEffect transition="in" filter="box(in)">
                                      <p:cBhvr>
                                        <p:cTn id="20" dur="500"/>
                                        <p:tgtEl>
                                          <p:spTgt spid="185347">
                                            <p:txEl>
                                              <p:pRg st="2" end="2"/>
                                            </p:txEl>
                                          </p:spTgt>
                                        </p:tgtEl>
                                      </p:cBhvr>
                                    </p:animEffect>
                                  </p:childTnLst>
                                </p:cTn>
                              </p:par>
                              <p:par>
                                <p:cTn id="21" presetID="4" presetClass="entr" presetSubtype="16" fill="hold" grpId="0" nodeType="withEffect">
                                  <p:stCondLst>
                                    <p:cond delay="0"/>
                                  </p:stCondLst>
                                  <p:childTnLst>
                                    <p:set>
                                      <p:cBhvr>
                                        <p:cTn id="22" dur="1" fill="hold">
                                          <p:stCondLst>
                                            <p:cond delay="0"/>
                                          </p:stCondLst>
                                        </p:cTn>
                                        <p:tgtEl>
                                          <p:spTgt spid="185347">
                                            <p:txEl>
                                              <p:pRg st="3" end="3"/>
                                            </p:txEl>
                                          </p:spTgt>
                                        </p:tgtEl>
                                        <p:attrNameLst>
                                          <p:attrName>style.visibility</p:attrName>
                                        </p:attrNameLst>
                                      </p:cBhvr>
                                      <p:to>
                                        <p:strVal val="visible"/>
                                      </p:to>
                                    </p:set>
                                    <p:animEffect transition="in" filter="box(in)">
                                      <p:cBhvr>
                                        <p:cTn id="23" dur="500"/>
                                        <p:tgtEl>
                                          <p:spTgt spid="185347">
                                            <p:txEl>
                                              <p:pRg st="3" end="3"/>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4" presetClass="entr" presetSubtype="16" fill="hold" grpId="0" nodeType="clickEffect">
                                  <p:stCondLst>
                                    <p:cond delay="0"/>
                                  </p:stCondLst>
                                  <p:childTnLst>
                                    <p:set>
                                      <p:cBhvr>
                                        <p:cTn id="27" dur="1" fill="hold">
                                          <p:stCondLst>
                                            <p:cond delay="0"/>
                                          </p:stCondLst>
                                        </p:cTn>
                                        <p:tgtEl>
                                          <p:spTgt spid="185347">
                                            <p:txEl>
                                              <p:pRg st="4" end="4"/>
                                            </p:txEl>
                                          </p:spTgt>
                                        </p:tgtEl>
                                        <p:attrNameLst>
                                          <p:attrName>style.visibility</p:attrName>
                                        </p:attrNameLst>
                                      </p:cBhvr>
                                      <p:to>
                                        <p:strVal val="visible"/>
                                      </p:to>
                                    </p:set>
                                    <p:animEffect transition="in" filter="box(in)">
                                      <p:cBhvr>
                                        <p:cTn id="28" dur="500"/>
                                        <p:tgtEl>
                                          <p:spTgt spid="185347">
                                            <p:txEl>
                                              <p:pRg st="4" end="4"/>
                                            </p:txEl>
                                          </p:spTgt>
                                        </p:tgtEl>
                                      </p:cBhvr>
                                    </p:animEffect>
                                  </p:childTnLst>
                                </p:cTn>
                              </p:par>
                              <p:par>
                                <p:cTn id="29" presetID="4" presetClass="entr" presetSubtype="16" fill="hold" grpId="0" nodeType="withEffect">
                                  <p:stCondLst>
                                    <p:cond delay="0"/>
                                  </p:stCondLst>
                                  <p:childTnLst>
                                    <p:set>
                                      <p:cBhvr>
                                        <p:cTn id="30" dur="1" fill="hold">
                                          <p:stCondLst>
                                            <p:cond delay="0"/>
                                          </p:stCondLst>
                                        </p:cTn>
                                        <p:tgtEl>
                                          <p:spTgt spid="185347">
                                            <p:txEl>
                                              <p:pRg st="5" end="5"/>
                                            </p:txEl>
                                          </p:spTgt>
                                        </p:tgtEl>
                                        <p:attrNameLst>
                                          <p:attrName>style.visibility</p:attrName>
                                        </p:attrNameLst>
                                      </p:cBhvr>
                                      <p:to>
                                        <p:strVal val="visible"/>
                                      </p:to>
                                    </p:set>
                                    <p:animEffect transition="in" filter="box(in)">
                                      <p:cBhvr>
                                        <p:cTn id="31" dur="500"/>
                                        <p:tgtEl>
                                          <p:spTgt spid="185347">
                                            <p:txEl>
                                              <p:pRg st="5" end="5"/>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4" presetClass="entr" presetSubtype="16" fill="hold" grpId="0" nodeType="clickEffect">
                                  <p:stCondLst>
                                    <p:cond delay="0"/>
                                  </p:stCondLst>
                                  <p:childTnLst>
                                    <p:set>
                                      <p:cBhvr>
                                        <p:cTn id="35" dur="1" fill="hold">
                                          <p:stCondLst>
                                            <p:cond delay="0"/>
                                          </p:stCondLst>
                                        </p:cTn>
                                        <p:tgtEl>
                                          <p:spTgt spid="185347">
                                            <p:txEl>
                                              <p:pRg st="6" end="6"/>
                                            </p:txEl>
                                          </p:spTgt>
                                        </p:tgtEl>
                                        <p:attrNameLst>
                                          <p:attrName>style.visibility</p:attrName>
                                        </p:attrNameLst>
                                      </p:cBhvr>
                                      <p:to>
                                        <p:strVal val="visible"/>
                                      </p:to>
                                    </p:set>
                                    <p:animEffect transition="in" filter="box(in)">
                                      <p:cBhvr>
                                        <p:cTn id="36" dur="500"/>
                                        <p:tgtEl>
                                          <p:spTgt spid="185347">
                                            <p:txEl>
                                              <p:pRg st="6" end="6"/>
                                            </p:txEl>
                                          </p:spTgt>
                                        </p:tgtEl>
                                      </p:cBhvr>
                                    </p:animEffect>
                                  </p:childTnLst>
                                </p:cTn>
                              </p:par>
                              <p:par>
                                <p:cTn id="37" presetID="4" presetClass="entr" presetSubtype="16" fill="hold" grpId="0" nodeType="withEffect">
                                  <p:stCondLst>
                                    <p:cond delay="0"/>
                                  </p:stCondLst>
                                  <p:childTnLst>
                                    <p:set>
                                      <p:cBhvr>
                                        <p:cTn id="38" dur="1" fill="hold">
                                          <p:stCondLst>
                                            <p:cond delay="0"/>
                                          </p:stCondLst>
                                        </p:cTn>
                                        <p:tgtEl>
                                          <p:spTgt spid="185347">
                                            <p:txEl>
                                              <p:pRg st="7" end="7"/>
                                            </p:txEl>
                                          </p:spTgt>
                                        </p:tgtEl>
                                        <p:attrNameLst>
                                          <p:attrName>style.visibility</p:attrName>
                                        </p:attrNameLst>
                                      </p:cBhvr>
                                      <p:to>
                                        <p:strVal val="visible"/>
                                      </p:to>
                                    </p:set>
                                    <p:animEffect transition="in" filter="box(in)">
                                      <p:cBhvr>
                                        <p:cTn id="39" dur="500"/>
                                        <p:tgtEl>
                                          <p:spTgt spid="185347">
                                            <p:txEl>
                                              <p:pRg st="7" end="7"/>
                                            </p:txEl>
                                          </p:spTgt>
                                        </p:tgtEl>
                                      </p:cBhvr>
                                    </p:animEffect>
                                  </p:childTnLst>
                                </p:cTn>
                              </p:par>
                              <p:par>
                                <p:cTn id="40" presetID="4" presetClass="entr" presetSubtype="16" fill="hold" grpId="0" nodeType="withEffect">
                                  <p:stCondLst>
                                    <p:cond delay="0"/>
                                  </p:stCondLst>
                                  <p:childTnLst>
                                    <p:set>
                                      <p:cBhvr>
                                        <p:cTn id="41" dur="1" fill="hold">
                                          <p:stCondLst>
                                            <p:cond delay="0"/>
                                          </p:stCondLst>
                                        </p:cTn>
                                        <p:tgtEl>
                                          <p:spTgt spid="185347">
                                            <p:txEl>
                                              <p:pRg st="8" end="8"/>
                                            </p:txEl>
                                          </p:spTgt>
                                        </p:tgtEl>
                                        <p:attrNameLst>
                                          <p:attrName>style.visibility</p:attrName>
                                        </p:attrNameLst>
                                      </p:cBhvr>
                                      <p:to>
                                        <p:strVal val="visible"/>
                                      </p:to>
                                    </p:set>
                                    <p:animEffect transition="in" filter="box(in)">
                                      <p:cBhvr>
                                        <p:cTn id="42" dur="500"/>
                                        <p:tgtEl>
                                          <p:spTgt spid="185347">
                                            <p:txEl>
                                              <p:pRg st="8" end="8"/>
                                            </p:txEl>
                                          </p:spTgt>
                                        </p:tgtEl>
                                      </p:cBhvr>
                                    </p:animEffect>
                                  </p:childTnLst>
                                </p:cTn>
                              </p:par>
                              <p:par>
                                <p:cTn id="43" presetID="4" presetClass="entr" presetSubtype="16" fill="hold" grpId="0" nodeType="withEffect">
                                  <p:stCondLst>
                                    <p:cond delay="0"/>
                                  </p:stCondLst>
                                  <p:childTnLst>
                                    <p:set>
                                      <p:cBhvr>
                                        <p:cTn id="44" dur="1" fill="hold">
                                          <p:stCondLst>
                                            <p:cond delay="0"/>
                                          </p:stCondLst>
                                        </p:cTn>
                                        <p:tgtEl>
                                          <p:spTgt spid="185347">
                                            <p:txEl>
                                              <p:pRg st="9" end="9"/>
                                            </p:txEl>
                                          </p:spTgt>
                                        </p:tgtEl>
                                        <p:attrNameLst>
                                          <p:attrName>style.visibility</p:attrName>
                                        </p:attrNameLst>
                                      </p:cBhvr>
                                      <p:to>
                                        <p:strVal val="visible"/>
                                      </p:to>
                                    </p:set>
                                    <p:animEffect transition="in" filter="box(in)">
                                      <p:cBhvr>
                                        <p:cTn id="45" dur="500"/>
                                        <p:tgtEl>
                                          <p:spTgt spid="185347">
                                            <p:txEl>
                                              <p:pRg st="9" end="9"/>
                                            </p:txEl>
                                          </p:spTgt>
                                        </p:tgtEl>
                                      </p:cBhvr>
                                    </p:animEffect>
                                  </p:childTnLst>
                                </p:cTn>
                              </p:par>
                              <p:par>
                                <p:cTn id="46" presetID="4" presetClass="entr" presetSubtype="16" fill="hold" grpId="0" nodeType="withEffect">
                                  <p:stCondLst>
                                    <p:cond delay="0"/>
                                  </p:stCondLst>
                                  <p:childTnLst>
                                    <p:set>
                                      <p:cBhvr>
                                        <p:cTn id="47" dur="1" fill="hold">
                                          <p:stCondLst>
                                            <p:cond delay="0"/>
                                          </p:stCondLst>
                                        </p:cTn>
                                        <p:tgtEl>
                                          <p:spTgt spid="185347">
                                            <p:txEl>
                                              <p:pRg st="10" end="10"/>
                                            </p:txEl>
                                          </p:spTgt>
                                        </p:tgtEl>
                                        <p:attrNameLst>
                                          <p:attrName>style.visibility</p:attrName>
                                        </p:attrNameLst>
                                      </p:cBhvr>
                                      <p:to>
                                        <p:strVal val="visible"/>
                                      </p:to>
                                    </p:set>
                                    <p:animEffect transition="in" filter="box(in)">
                                      <p:cBhvr>
                                        <p:cTn id="48" dur="500"/>
                                        <p:tgtEl>
                                          <p:spTgt spid="185347">
                                            <p:txEl>
                                              <p:pRg st="10" end="10"/>
                                            </p:txEl>
                                          </p:spTgt>
                                        </p:tgtEl>
                                      </p:cBhvr>
                                    </p:animEffect>
                                  </p:childTnLst>
                                </p:cTn>
                              </p:par>
                              <p:par>
                                <p:cTn id="49" presetID="4" presetClass="entr" presetSubtype="16" fill="hold" grpId="0" nodeType="withEffect">
                                  <p:stCondLst>
                                    <p:cond delay="0"/>
                                  </p:stCondLst>
                                  <p:childTnLst>
                                    <p:set>
                                      <p:cBhvr>
                                        <p:cTn id="50" dur="1" fill="hold">
                                          <p:stCondLst>
                                            <p:cond delay="0"/>
                                          </p:stCondLst>
                                        </p:cTn>
                                        <p:tgtEl>
                                          <p:spTgt spid="185347">
                                            <p:txEl>
                                              <p:pRg st="11" end="11"/>
                                            </p:txEl>
                                          </p:spTgt>
                                        </p:tgtEl>
                                        <p:attrNameLst>
                                          <p:attrName>style.visibility</p:attrName>
                                        </p:attrNameLst>
                                      </p:cBhvr>
                                      <p:to>
                                        <p:strVal val="visible"/>
                                      </p:to>
                                    </p:set>
                                    <p:animEffect transition="in" filter="box(in)">
                                      <p:cBhvr>
                                        <p:cTn id="51" dur="500"/>
                                        <p:tgtEl>
                                          <p:spTgt spid="185347">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5347"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pPr>
              <a:defRPr/>
            </a:pPr>
            <a:endParaRPr lang="en-US" smtClean="0"/>
          </a:p>
        </p:txBody>
      </p:sp>
      <p:pic>
        <p:nvPicPr>
          <p:cNvPr id="23555" name="Picture 2" descr="http://www.cbsnews.com/images/2009/02/26/image4831172.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5" name="TextBox 4">
            <a:hlinkClick r:id="rId3"/>
          </p:cNvPr>
          <p:cNvSpPr txBox="1"/>
          <p:nvPr/>
        </p:nvSpPr>
        <p:spPr>
          <a:xfrm>
            <a:off x="1910166" y="2209800"/>
            <a:ext cx="5486400" cy="1077218"/>
          </a:xfrm>
          <a:prstGeom prst="rect">
            <a:avLst/>
          </a:prstGeom>
        </p:spPr>
        <p:style>
          <a:lnRef idx="2">
            <a:schemeClr val="dk1"/>
          </a:lnRef>
          <a:fillRef idx="1">
            <a:schemeClr val="lt1"/>
          </a:fillRef>
          <a:effectRef idx="0">
            <a:schemeClr val="dk1"/>
          </a:effectRef>
          <a:fontRef idx="minor">
            <a:schemeClr val="dk1"/>
          </a:fontRef>
        </p:style>
        <p:txBody>
          <a:bodyPr>
            <a:spAutoFit/>
          </a:bodyPr>
          <a:lstStyle/>
          <a:p>
            <a:pPr algn="ctr">
              <a:defRPr/>
            </a:pPr>
            <a:r>
              <a:rPr lang="en-US" sz="3200" b="1" dirty="0" smtClean="0">
                <a:latin typeface="+mj-lt"/>
              </a:rPr>
              <a:t>The Federal Budget:</a:t>
            </a:r>
          </a:p>
          <a:p>
            <a:pPr algn="ctr">
              <a:defRPr/>
            </a:pPr>
            <a:r>
              <a:rPr lang="en-US" sz="3200" b="1" dirty="0" smtClean="0">
                <a:latin typeface="+mj-lt"/>
              </a:rPr>
              <a:t>“Guns or Butter” </a:t>
            </a:r>
            <a:endParaRPr lang="en-US" sz="3200" b="1" dirty="0">
              <a:latin typeface="+mj-lt"/>
            </a:endParaRPr>
          </a:p>
        </p:txBody>
      </p:sp>
      <p:sp>
        <p:nvSpPr>
          <p:cNvPr id="23557" name="Rectangle 3"/>
          <p:cNvSpPr>
            <a:spLocks noChangeArrowheads="1"/>
          </p:cNvSpPr>
          <p:nvPr/>
        </p:nvSpPr>
        <p:spPr bwMode="auto">
          <a:xfrm>
            <a:off x="0" y="0"/>
            <a:ext cx="184150" cy="830263"/>
          </a:xfrm>
          <a:prstGeom prst="rect">
            <a:avLst/>
          </a:prstGeom>
          <a:noFill/>
          <a:ln w="9525">
            <a:noFill/>
            <a:miter lim="800000"/>
            <a:headEnd/>
            <a:tailEnd/>
          </a:ln>
        </p:spPr>
        <p:txBody>
          <a:bodyPr wrap="none" anchor="ctr">
            <a:spAutoFit/>
          </a:bodyPr>
          <a:lstStyle/>
          <a:p>
            <a:r>
              <a:rPr lang="en-US"/>
              <a:t/>
            </a:r>
            <a:br>
              <a:rPr lang="en-US"/>
            </a:br>
            <a:endParaRPr lang="en-US"/>
          </a:p>
        </p:txBody>
      </p:sp>
      <p:sp>
        <p:nvSpPr>
          <p:cNvPr id="12" name="Rectangle 11">
            <a:hlinkClick r:id="rId4"/>
          </p:cNvPr>
          <p:cNvSpPr/>
          <p:nvPr/>
        </p:nvSpPr>
        <p:spPr>
          <a:xfrm>
            <a:off x="6705600" y="0"/>
            <a:ext cx="2438400" cy="1066800"/>
          </a:xfrm>
          <a:prstGeom prst="rect">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r>
              <a:rPr lang="en-US" b="1" dirty="0">
                <a:ln w="1905"/>
                <a:solidFill>
                  <a:srgbClr val="000000"/>
                </a:solidFill>
                <a:effectLst>
                  <a:innerShdw blurRad="69850" dist="43180" dir="5400000">
                    <a:srgbClr val="000000">
                      <a:alpha val="65000"/>
                    </a:srgbClr>
                  </a:innerShdw>
                </a:effectLst>
              </a:rPr>
              <a:t>The Politics of Tax and Spend</a:t>
            </a:r>
          </a:p>
        </p:txBody>
      </p:sp>
      <p:sp>
        <p:nvSpPr>
          <p:cNvPr id="7" name="Right Arrow 6">
            <a:hlinkClick r:id="rId5"/>
          </p:cNvPr>
          <p:cNvSpPr/>
          <p:nvPr/>
        </p:nvSpPr>
        <p:spPr bwMode="auto">
          <a:xfrm>
            <a:off x="0" y="5638800"/>
            <a:ext cx="2362200" cy="1219200"/>
          </a:xfrm>
          <a:prstGeom prst="rightArrow">
            <a:avLst/>
          </a:prstGeom>
          <a:solidFill>
            <a:srgbClr val="C0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err="1" smtClean="0">
                <a:ln>
                  <a:noFill/>
                </a:ln>
                <a:solidFill>
                  <a:schemeClr val="tx1"/>
                </a:solidFill>
                <a:effectLst/>
                <a:latin typeface="Adobe Garamond Pro" pitchFamily="18" charset="0"/>
              </a:rPr>
              <a:t>Obama</a:t>
            </a:r>
            <a:r>
              <a:rPr kumimoji="0" lang="en-US" sz="1800" b="0" i="0" u="none" strike="noStrike" cap="none" normalizeH="0" baseline="0" dirty="0" smtClean="0">
                <a:ln>
                  <a:noFill/>
                </a:ln>
                <a:solidFill>
                  <a:schemeClr val="tx1"/>
                </a:solidFill>
                <a:effectLst/>
                <a:latin typeface="Adobe Garamond Pro" pitchFamily="18" charset="0"/>
              </a:rPr>
              <a:t> Defends</a:t>
            </a:r>
            <a:r>
              <a:rPr kumimoji="0" lang="en-US" sz="1800" b="0" i="0" u="none" strike="noStrike" cap="none" normalizeH="0" dirty="0" smtClean="0">
                <a:ln>
                  <a:noFill/>
                </a:ln>
                <a:solidFill>
                  <a:schemeClr val="tx1"/>
                </a:solidFill>
                <a:effectLst/>
                <a:latin typeface="Adobe Garamond Pro" pitchFamily="18" charset="0"/>
              </a:rPr>
              <a:t> Budget</a:t>
            </a:r>
            <a:endParaRPr kumimoji="0" lang="en-US" sz="1800" b="0" i="0" u="none" strike="noStrike" cap="none" normalizeH="0" baseline="0" dirty="0" smtClean="0">
              <a:ln>
                <a:noFill/>
              </a:ln>
              <a:solidFill>
                <a:schemeClr val="tx1"/>
              </a:solidFill>
              <a:effectLst/>
              <a:latin typeface="Adobe Garamond Pro" pitchFamily="18" charset="0"/>
            </a:endParaRPr>
          </a:p>
        </p:txBody>
      </p:sp>
      <p:sp>
        <p:nvSpPr>
          <p:cNvPr id="9" name="Bevel 8">
            <a:hlinkClick r:id="rId6"/>
          </p:cNvPr>
          <p:cNvSpPr/>
          <p:nvPr/>
        </p:nvSpPr>
        <p:spPr bwMode="auto">
          <a:xfrm>
            <a:off x="0" y="0"/>
            <a:ext cx="2133600" cy="990600"/>
          </a:xfrm>
          <a:prstGeom prst="bevel">
            <a:avLst/>
          </a:prstGeom>
          <a:solidFill>
            <a:srgbClr val="C0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err="1" smtClean="0">
                <a:ln>
                  <a:noFill/>
                </a:ln>
                <a:solidFill>
                  <a:schemeClr val="tx1"/>
                </a:solidFill>
                <a:effectLst/>
                <a:latin typeface="Blackadder ITC" pitchFamily="82" charset="0"/>
              </a:rPr>
              <a:t>Hannity</a:t>
            </a:r>
            <a:r>
              <a:rPr lang="en-US" sz="2400" dirty="0">
                <a:latin typeface="Blackadder ITC" pitchFamily="82" charset="0"/>
              </a:rPr>
              <a:t> </a:t>
            </a:r>
            <a:endParaRPr lang="en-US" sz="2400" dirty="0" smtClean="0">
              <a:latin typeface="Blackadder ITC" pitchFamily="82" charset="0"/>
            </a:endParaRPr>
          </a:p>
          <a:p>
            <a:pPr marL="0" marR="0" indent="0" algn="ctr" defTabSz="914400" rtl="0" eaLnBrk="0" fontAlgn="base" latinLnBrk="0" hangingPunct="0">
              <a:lnSpc>
                <a:spcPct val="100000"/>
              </a:lnSpc>
              <a:spcBef>
                <a:spcPct val="0"/>
              </a:spcBef>
              <a:spcAft>
                <a:spcPct val="0"/>
              </a:spcAft>
              <a:buClrTx/>
              <a:buSzTx/>
              <a:buFontTx/>
              <a:buNone/>
              <a:tabLst/>
            </a:pPr>
            <a:r>
              <a:rPr lang="en-US" sz="2400" dirty="0" smtClean="0">
                <a:latin typeface="Blackadder ITC" pitchFamily="82" charset="0"/>
              </a:rPr>
              <a:t>on the Budget</a:t>
            </a:r>
            <a:endParaRPr kumimoji="0" lang="en-US" sz="2400" b="0" i="0" u="none" strike="noStrike" cap="none" normalizeH="0" baseline="0" dirty="0" smtClean="0">
              <a:ln>
                <a:noFill/>
              </a:ln>
              <a:solidFill>
                <a:schemeClr val="tx1"/>
              </a:solidFill>
              <a:effectLst/>
              <a:latin typeface="Blackadder ITC" pitchFamily="82" charset="0"/>
            </a:endParaRPr>
          </a:p>
        </p:txBody>
      </p:sp>
      <p:sp>
        <p:nvSpPr>
          <p:cNvPr id="13" name="Flowchart: Alternate Process 12">
            <a:hlinkClick r:id="rId7"/>
          </p:cNvPr>
          <p:cNvSpPr/>
          <p:nvPr/>
        </p:nvSpPr>
        <p:spPr bwMode="auto">
          <a:xfrm>
            <a:off x="7086600" y="5867400"/>
            <a:ext cx="2057400" cy="990600"/>
          </a:xfrm>
          <a:prstGeom prst="flowChartAlternateProcess">
            <a:avLst/>
          </a:prstGeom>
          <a:solidFill>
            <a:schemeClr val="accent4">
              <a:lumMod val="2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sto MT" pitchFamily="18" charset="0"/>
              </a:rPr>
              <a:t>Ron Paul</a:t>
            </a:r>
            <a:r>
              <a:rPr kumimoji="0" lang="en-US" sz="1800" b="0" i="0" u="none" strike="noStrike" cap="none" normalizeH="0" dirty="0" smtClean="0">
                <a:ln>
                  <a:noFill/>
                </a:ln>
                <a:solidFill>
                  <a:schemeClr val="tx1"/>
                </a:solidFill>
                <a:effectLst/>
                <a:latin typeface="Calisto MT" pitchFamily="18" charset="0"/>
              </a:rPr>
              <a:t> on Government Spending </a:t>
            </a:r>
            <a:endParaRPr kumimoji="0" lang="en-US" sz="1800" b="0" i="0" u="none" strike="noStrike" cap="none" normalizeH="0" baseline="0" dirty="0" smtClean="0">
              <a:ln>
                <a:noFill/>
              </a:ln>
              <a:solidFill>
                <a:schemeClr val="tx1"/>
              </a:solidFill>
              <a:effectLst/>
              <a:latin typeface="Calisto MT" pitchFamily="18" charset="0"/>
            </a:endParaRPr>
          </a:p>
        </p:txBody>
      </p:sp>
    </p:spTree>
  </p:cSld>
  <p:clrMapOvr>
    <a:masterClrMapping/>
  </p:clrMapOvr>
  <p:transition>
    <p:cove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6" name="Rectangle 26"/>
          <p:cNvSpPr>
            <a:spLocks noGrp="1" noChangeArrowheads="1"/>
          </p:cNvSpPr>
          <p:nvPr>
            <p:ph type="title"/>
          </p:nvPr>
        </p:nvSpPr>
        <p:spPr>
          <a:xfrm>
            <a:off x="16790" y="304800"/>
            <a:ext cx="6781800" cy="762000"/>
          </a:xfrm>
        </p:spPr>
        <p:txBody>
          <a:bodyPr>
            <a:noAutofit/>
          </a:bodyPr>
          <a:lstStyle/>
          <a:p>
            <a:pPr eaLnBrk="1" hangingPunct="1">
              <a:defRPr/>
            </a:pPr>
            <a:r>
              <a:rPr lang="en-US" altLang="en-US" sz="4000" dirty="0" smtClean="0"/>
              <a:t>Spending Categories</a:t>
            </a:r>
            <a:endParaRPr lang="en-US" sz="4000" dirty="0" smtClean="0"/>
          </a:p>
        </p:txBody>
      </p:sp>
      <p:sp>
        <p:nvSpPr>
          <p:cNvPr id="133144" name="Rectangle 24"/>
          <p:cNvSpPr>
            <a:spLocks noGrp="1" noChangeArrowheads="1"/>
          </p:cNvSpPr>
          <p:nvPr>
            <p:ph type="body" sz="half" idx="1"/>
          </p:nvPr>
        </p:nvSpPr>
        <p:spPr>
          <a:xfrm>
            <a:off x="76200" y="1371600"/>
            <a:ext cx="5257800" cy="4800600"/>
          </a:xfrm>
          <a:solidFill>
            <a:schemeClr val="bg2">
              <a:lumMod val="60000"/>
              <a:lumOff val="40000"/>
            </a:schemeClr>
          </a:solidFill>
        </p:spPr>
        <p:txBody>
          <a:bodyPr>
            <a:normAutofit fontScale="92500" lnSpcReduction="10000"/>
          </a:bodyPr>
          <a:lstStyle/>
          <a:p>
            <a:pPr marL="0" indent="0" eaLnBrk="1" hangingPunct="1">
              <a:buNone/>
              <a:defRPr/>
            </a:pPr>
            <a:r>
              <a:rPr lang="en-US" altLang="en-US" sz="2600" dirty="0" smtClean="0">
                <a:solidFill>
                  <a:schemeClr val="bg1">
                    <a:lumMod val="75000"/>
                  </a:schemeClr>
                </a:solidFill>
                <a:effectLst/>
              </a:rPr>
              <a:t>Mandatory Spending </a:t>
            </a:r>
          </a:p>
          <a:p>
            <a:pPr marL="0" indent="0" eaLnBrk="1" hangingPunct="1">
              <a:buNone/>
              <a:defRPr/>
            </a:pPr>
            <a:r>
              <a:rPr lang="en-US" altLang="en-US" sz="2600" i="1" dirty="0" smtClean="0">
                <a:solidFill>
                  <a:schemeClr val="bg1">
                    <a:lumMod val="75000"/>
                  </a:schemeClr>
                </a:solidFill>
                <a:effectLst/>
              </a:rPr>
              <a:t>Money that lawmakers are required by law to spend </a:t>
            </a:r>
          </a:p>
          <a:p>
            <a:pPr eaLnBrk="1" hangingPunct="1">
              <a:buFont typeface="Arial" pitchFamily="34" charset="0"/>
              <a:buChar char="•"/>
              <a:defRPr/>
            </a:pPr>
            <a:r>
              <a:rPr lang="en-US" altLang="en-US" sz="2600" dirty="0" smtClean="0">
                <a:solidFill>
                  <a:schemeClr val="bg1">
                    <a:lumMod val="75000"/>
                  </a:schemeClr>
                </a:solidFill>
                <a:effectLst/>
              </a:rPr>
              <a:t>Interest payments on the national debt</a:t>
            </a:r>
          </a:p>
          <a:p>
            <a:pPr eaLnBrk="1" hangingPunct="1">
              <a:buFont typeface="Arial" pitchFamily="34" charset="0"/>
              <a:buChar char="•"/>
              <a:defRPr/>
            </a:pPr>
            <a:r>
              <a:rPr lang="en-US" altLang="en-US" sz="2600" dirty="0" smtClean="0">
                <a:solidFill>
                  <a:schemeClr val="bg1">
                    <a:lumMod val="75000"/>
                  </a:schemeClr>
                </a:solidFill>
                <a:effectLst/>
              </a:rPr>
              <a:t>“Entitlement” programs (Social Security, Medicare and Medicaid)</a:t>
            </a:r>
          </a:p>
          <a:p>
            <a:pPr eaLnBrk="1" hangingPunct="1">
              <a:buFont typeface="Arial" pitchFamily="34" charset="0"/>
              <a:buChar char="•"/>
              <a:defRPr/>
            </a:pPr>
            <a:r>
              <a:rPr lang="en-US" sz="2600" dirty="0" smtClean="0">
                <a:solidFill>
                  <a:schemeClr val="bg1">
                    <a:lumMod val="75000"/>
                  </a:schemeClr>
                </a:solidFill>
                <a:effectLst/>
              </a:rPr>
              <a:t>Makes up almost 2/3 of federal budget </a:t>
            </a:r>
          </a:p>
          <a:p>
            <a:pPr eaLnBrk="1" hangingPunct="1">
              <a:buFont typeface="Arial" pitchFamily="34" charset="0"/>
              <a:buChar char="•"/>
              <a:defRPr/>
            </a:pPr>
            <a:r>
              <a:rPr lang="en-US" sz="2600" dirty="0" smtClean="0">
                <a:solidFill>
                  <a:schemeClr val="bg1">
                    <a:lumMod val="75000"/>
                  </a:schemeClr>
                </a:solidFill>
                <a:effectLst/>
              </a:rPr>
              <a:t>Problem because Congress and the President cannot control much of spending</a:t>
            </a:r>
            <a:r>
              <a:rPr lang="en-US" sz="2600" dirty="0" smtClean="0">
                <a:solidFill>
                  <a:schemeClr val="bg1">
                    <a:lumMod val="75000"/>
                  </a:schemeClr>
                </a:solidFill>
              </a:rPr>
              <a:t>.</a:t>
            </a:r>
            <a:endParaRPr lang="en-US" altLang="en-US" sz="2400" i="1" dirty="0" smtClean="0">
              <a:solidFill>
                <a:srgbClr val="000000"/>
              </a:solidFill>
              <a:effectLst>
                <a:outerShdw blurRad="38100" dist="38100" dir="2700000" algn="tl">
                  <a:srgbClr val="FFFFFF"/>
                </a:outerShdw>
              </a:effectLst>
            </a:endParaRPr>
          </a:p>
        </p:txBody>
      </p:sp>
      <p:sp>
        <p:nvSpPr>
          <p:cNvPr id="133150" name="Text Box 30"/>
          <p:cNvSpPr txBox="1">
            <a:spLocks noChangeArrowheads="1"/>
          </p:cNvSpPr>
          <p:nvPr/>
        </p:nvSpPr>
        <p:spPr bwMode="auto">
          <a:xfrm>
            <a:off x="5486400" y="1371600"/>
            <a:ext cx="3505200" cy="4893647"/>
          </a:xfrm>
          <a:prstGeom prst="rect">
            <a:avLst/>
          </a:prstGeom>
          <a:solidFill>
            <a:schemeClr val="bg2">
              <a:lumMod val="60000"/>
              <a:lumOff val="40000"/>
            </a:schemeClr>
          </a:solidFill>
          <a:ln w="9525">
            <a:noFill/>
            <a:miter lim="800000"/>
            <a:headEnd/>
            <a:tailEnd/>
          </a:ln>
        </p:spPr>
        <p:txBody>
          <a:bodyPr>
            <a:spAutoFit/>
          </a:bodyPr>
          <a:lstStyle/>
          <a:p>
            <a:r>
              <a:rPr lang="en-US" altLang="en-US" sz="2400" dirty="0">
                <a:solidFill>
                  <a:srgbClr val="000000"/>
                </a:solidFill>
                <a:latin typeface="+mn-lt"/>
              </a:rPr>
              <a:t>Discretionary </a:t>
            </a:r>
            <a:r>
              <a:rPr lang="en-US" altLang="en-US" sz="2400" dirty="0" smtClean="0">
                <a:solidFill>
                  <a:srgbClr val="000000"/>
                </a:solidFill>
                <a:latin typeface="+mn-lt"/>
              </a:rPr>
              <a:t>Spending</a:t>
            </a:r>
            <a:endParaRPr lang="en-US" altLang="en-US" sz="2400" dirty="0">
              <a:solidFill>
                <a:srgbClr val="000000"/>
              </a:solidFill>
              <a:latin typeface="+mn-lt"/>
            </a:endParaRPr>
          </a:p>
          <a:p>
            <a:r>
              <a:rPr lang="en-US" altLang="en-US" sz="2400" i="1" dirty="0">
                <a:solidFill>
                  <a:srgbClr val="000000"/>
                </a:solidFill>
                <a:latin typeface="+mn-lt"/>
              </a:rPr>
              <a:t>Money that government </a:t>
            </a:r>
          </a:p>
          <a:p>
            <a:r>
              <a:rPr lang="en-US" altLang="en-US" sz="2400" i="1" dirty="0">
                <a:solidFill>
                  <a:srgbClr val="000000"/>
                </a:solidFill>
                <a:latin typeface="+mn-lt"/>
              </a:rPr>
              <a:t> planners can choose how </a:t>
            </a:r>
          </a:p>
          <a:p>
            <a:r>
              <a:rPr lang="en-US" altLang="en-US" sz="2400" i="1" dirty="0">
                <a:solidFill>
                  <a:srgbClr val="000000"/>
                </a:solidFill>
                <a:latin typeface="+mn-lt"/>
              </a:rPr>
              <a:t> to spend. </a:t>
            </a:r>
          </a:p>
          <a:p>
            <a:pPr marL="800100" lvl="1" indent="-342900">
              <a:buFont typeface="Arial" pitchFamily="34" charset="0"/>
              <a:buChar char="•"/>
            </a:pPr>
            <a:r>
              <a:rPr lang="en-US" altLang="en-US" sz="2400" dirty="0">
                <a:solidFill>
                  <a:srgbClr val="000000"/>
                </a:solidFill>
                <a:latin typeface="+mn-lt"/>
              </a:rPr>
              <a:t>Defense </a:t>
            </a:r>
          </a:p>
          <a:p>
            <a:pPr marL="800100" lvl="1" indent="-342900">
              <a:buFont typeface="Arial" pitchFamily="34" charset="0"/>
              <a:buChar char="•"/>
            </a:pPr>
            <a:r>
              <a:rPr lang="en-US" altLang="en-US" sz="2400" dirty="0">
                <a:solidFill>
                  <a:srgbClr val="000000"/>
                </a:solidFill>
                <a:latin typeface="+mn-lt"/>
              </a:rPr>
              <a:t>Education</a:t>
            </a:r>
          </a:p>
          <a:p>
            <a:pPr marL="800100" lvl="1" indent="-342900">
              <a:buFont typeface="Arial" pitchFamily="34" charset="0"/>
              <a:buChar char="•"/>
            </a:pPr>
            <a:r>
              <a:rPr lang="en-US" altLang="en-US" sz="2400" dirty="0">
                <a:solidFill>
                  <a:srgbClr val="000000"/>
                </a:solidFill>
                <a:latin typeface="+mn-lt"/>
              </a:rPr>
              <a:t>Training</a:t>
            </a:r>
          </a:p>
          <a:p>
            <a:pPr marL="800100" lvl="1" indent="-342900">
              <a:buFont typeface="Arial" pitchFamily="34" charset="0"/>
              <a:buChar char="•"/>
            </a:pPr>
            <a:r>
              <a:rPr lang="en-US" altLang="en-US" sz="2400" dirty="0">
                <a:solidFill>
                  <a:srgbClr val="000000"/>
                </a:solidFill>
                <a:latin typeface="+mn-lt"/>
              </a:rPr>
              <a:t>Environmental cleanup</a:t>
            </a:r>
          </a:p>
          <a:p>
            <a:pPr marL="800100" lvl="1" indent="-342900">
              <a:buFont typeface="Arial" pitchFamily="34" charset="0"/>
              <a:buChar char="•"/>
            </a:pPr>
            <a:r>
              <a:rPr lang="en-US" altLang="en-US" sz="2400" dirty="0">
                <a:solidFill>
                  <a:srgbClr val="000000"/>
                </a:solidFill>
                <a:latin typeface="+mn-lt"/>
              </a:rPr>
              <a:t>National parks and monuments</a:t>
            </a:r>
          </a:p>
          <a:p>
            <a:pPr marL="800100" lvl="1" indent="-342900">
              <a:buFont typeface="Arial" pitchFamily="34" charset="0"/>
              <a:buChar char="•"/>
            </a:pPr>
            <a:r>
              <a:rPr lang="en-US" altLang="en-US" sz="2400" dirty="0">
                <a:solidFill>
                  <a:srgbClr val="000000"/>
                </a:solidFill>
                <a:latin typeface="+mn-lt"/>
              </a:rPr>
              <a:t>Scientific </a:t>
            </a:r>
            <a:r>
              <a:rPr lang="en-US" altLang="en-US" sz="2400" dirty="0" smtClean="0">
                <a:solidFill>
                  <a:srgbClr val="000000"/>
                </a:solidFill>
                <a:latin typeface="+mn-lt"/>
              </a:rPr>
              <a:t>research</a:t>
            </a:r>
          </a:p>
          <a:p>
            <a:pPr marL="800100" lvl="1" indent="-342900">
              <a:buFont typeface="Arial" pitchFamily="34" charset="0"/>
              <a:buChar char="•"/>
            </a:pPr>
            <a:endParaRPr lang="en-US" altLang="en-US" sz="2400" dirty="0">
              <a:solidFill>
                <a:srgbClr val="000000"/>
              </a:solidFill>
              <a:latin typeface="+mn-lt"/>
            </a:endParaRPr>
          </a:p>
        </p:txBody>
      </p:sp>
    </p:spTree>
  </p:cSld>
  <p:clrMapOvr>
    <a:masterClrMapping/>
  </p:clrMapOvr>
  <p:transition>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33144">
                                            <p:txEl>
                                              <p:pRg st="0" end="0"/>
                                            </p:txEl>
                                          </p:spTgt>
                                        </p:tgtEl>
                                        <p:attrNameLst>
                                          <p:attrName>style.visibility</p:attrName>
                                        </p:attrNameLst>
                                      </p:cBhvr>
                                      <p:to>
                                        <p:strVal val="visible"/>
                                      </p:to>
                                    </p:set>
                                    <p:animEffect transition="in" filter="dissolve">
                                      <p:cBhvr>
                                        <p:cTn id="7" dur="500"/>
                                        <p:tgtEl>
                                          <p:spTgt spid="13314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33144">
                                            <p:txEl>
                                              <p:pRg st="1" end="1"/>
                                            </p:txEl>
                                          </p:spTgt>
                                        </p:tgtEl>
                                        <p:attrNameLst>
                                          <p:attrName>style.visibility</p:attrName>
                                        </p:attrNameLst>
                                      </p:cBhvr>
                                      <p:to>
                                        <p:strVal val="visible"/>
                                      </p:to>
                                    </p:set>
                                    <p:animEffect transition="in" filter="dissolve">
                                      <p:cBhvr>
                                        <p:cTn id="12" dur="500"/>
                                        <p:tgtEl>
                                          <p:spTgt spid="13314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33144">
                                            <p:txEl>
                                              <p:pRg st="2" end="2"/>
                                            </p:txEl>
                                          </p:spTgt>
                                        </p:tgtEl>
                                        <p:attrNameLst>
                                          <p:attrName>style.visibility</p:attrName>
                                        </p:attrNameLst>
                                      </p:cBhvr>
                                      <p:to>
                                        <p:strVal val="visible"/>
                                      </p:to>
                                    </p:set>
                                    <p:animEffect transition="in" filter="dissolve">
                                      <p:cBhvr>
                                        <p:cTn id="17" dur="500"/>
                                        <p:tgtEl>
                                          <p:spTgt spid="13314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133144">
                                            <p:txEl>
                                              <p:pRg st="3" end="3"/>
                                            </p:txEl>
                                          </p:spTgt>
                                        </p:tgtEl>
                                        <p:attrNameLst>
                                          <p:attrName>style.visibility</p:attrName>
                                        </p:attrNameLst>
                                      </p:cBhvr>
                                      <p:to>
                                        <p:strVal val="visible"/>
                                      </p:to>
                                    </p:set>
                                    <p:animEffect transition="in" filter="dissolve">
                                      <p:cBhvr>
                                        <p:cTn id="22" dur="500"/>
                                        <p:tgtEl>
                                          <p:spTgt spid="13314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133144">
                                            <p:txEl>
                                              <p:pRg st="4" end="4"/>
                                            </p:txEl>
                                          </p:spTgt>
                                        </p:tgtEl>
                                        <p:attrNameLst>
                                          <p:attrName>style.visibility</p:attrName>
                                        </p:attrNameLst>
                                      </p:cBhvr>
                                      <p:to>
                                        <p:strVal val="visible"/>
                                      </p:to>
                                    </p:set>
                                    <p:animEffect transition="in" filter="dissolve">
                                      <p:cBhvr>
                                        <p:cTn id="27" dur="500"/>
                                        <p:tgtEl>
                                          <p:spTgt spid="133144">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133144">
                                            <p:txEl>
                                              <p:pRg st="5" end="5"/>
                                            </p:txEl>
                                          </p:spTgt>
                                        </p:tgtEl>
                                        <p:attrNameLst>
                                          <p:attrName>style.visibility</p:attrName>
                                        </p:attrNameLst>
                                      </p:cBhvr>
                                      <p:to>
                                        <p:strVal val="visible"/>
                                      </p:to>
                                    </p:set>
                                    <p:animEffect transition="in" filter="dissolve">
                                      <p:cBhvr>
                                        <p:cTn id="32" dur="500"/>
                                        <p:tgtEl>
                                          <p:spTgt spid="133144">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4" presetClass="entr" presetSubtype="16" fill="hold" grpId="0" nodeType="clickEffect">
                                  <p:stCondLst>
                                    <p:cond delay="0"/>
                                  </p:stCondLst>
                                  <p:childTnLst>
                                    <p:set>
                                      <p:cBhvr>
                                        <p:cTn id="36" dur="1" fill="hold">
                                          <p:stCondLst>
                                            <p:cond delay="0"/>
                                          </p:stCondLst>
                                        </p:cTn>
                                        <p:tgtEl>
                                          <p:spTgt spid="133150"/>
                                        </p:tgtEl>
                                        <p:attrNameLst>
                                          <p:attrName>style.visibility</p:attrName>
                                        </p:attrNameLst>
                                      </p:cBhvr>
                                      <p:to>
                                        <p:strVal val="visible"/>
                                      </p:to>
                                    </p:set>
                                    <p:animEffect transition="in" filter="box(in)">
                                      <p:cBhvr>
                                        <p:cTn id="37" dur="500"/>
                                        <p:tgtEl>
                                          <p:spTgt spid="1331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44" grpId="0" build="p" bldLvl="2" autoUpdateAnimBg="0"/>
      <p:bldP spid="133150"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Rectangle 2"/>
          <p:cNvSpPr>
            <a:spLocks noGrp="1" noChangeArrowheads="1"/>
          </p:cNvSpPr>
          <p:nvPr>
            <p:ph type="title"/>
          </p:nvPr>
        </p:nvSpPr>
        <p:spPr>
          <a:xfrm>
            <a:off x="762000" y="0"/>
            <a:ext cx="7315200" cy="838200"/>
          </a:xfrm>
        </p:spPr>
        <p:txBody>
          <a:bodyPr/>
          <a:lstStyle/>
          <a:p>
            <a:pPr algn="l">
              <a:defRPr/>
            </a:pPr>
            <a:r>
              <a:rPr lang="en-US" sz="3200" dirty="0" smtClean="0"/>
              <a:t>How the Money Comes In: Revenue</a:t>
            </a:r>
          </a:p>
        </p:txBody>
      </p:sp>
      <p:graphicFrame>
        <p:nvGraphicFramePr>
          <p:cNvPr id="2" name="Object 9"/>
          <p:cNvGraphicFramePr>
            <a:graphicFrameLocks noGrp="1"/>
          </p:cNvGraphicFramePr>
          <p:nvPr>
            <p:ph type="chart" idx="1"/>
            <p:extLst>
              <p:ext uri="{D42A27DB-BD31-4B8C-83A1-F6EECF244321}">
                <p14:modId xmlns:p14="http://schemas.microsoft.com/office/powerpoint/2010/main" val="2513376777"/>
              </p:ext>
            </p:extLst>
          </p:nvPr>
        </p:nvGraphicFramePr>
        <p:xfrm>
          <a:off x="1" y="1104900"/>
          <a:ext cx="8750300" cy="5364163"/>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ransition>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edg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2"/>
          <p:cNvSpPr>
            <a:spLocks noGrp="1" noChangeArrowheads="1"/>
          </p:cNvSpPr>
          <p:nvPr>
            <p:ph type="title"/>
          </p:nvPr>
        </p:nvSpPr>
        <p:spPr>
          <a:xfrm>
            <a:off x="533400" y="0"/>
            <a:ext cx="8229600" cy="1143000"/>
          </a:xfrm>
        </p:spPr>
        <p:txBody>
          <a:bodyPr>
            <a:normAutofit/>
          </a:bodyPr>
          <a:lstStyle/>
          <a:p>
            <a:pPr algn="l">
              <a:defRPr/>
            </a:pPr>
            <a:r>
              <a:rPr lang="en-US" sz="3600" dirty="0" smtClean="0"/>
              <a:t>Where the Money Goes: Spending</a:t>
            </a:r>
          </a:p>
        </p:txBody>
      </p:sp>
      <p:graphicFrame>
        <p:nvGraphicFramePr>
          <p:cNvPr id="2" name="Object 5"/>
          <p:cNvGraphicFramePr>
            <a:graphicFrameLocks noGrp="1"/>
          </p:cNvGraphicFramePr>
          <p:nvPr>
            <p:ph sz="half" idx="1"/>
          </p:nvPr>
        </p:nvGraphicFramePr>
        <p:xfrm>
          <a:off x="736600" y="1193800"/>
          <a:ext cx="8124825" cy="5383213"/>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3" name="Object 16"/>
          <p:cNvGraphicFramePr>
            <a:graphicFrameLocks noGrp="1"/>
          </p:cNvGraphicFramePr>
          <p:nvPr>
            <p:ph sz="half" idx="2"/>
          </p:nvPr>
        </p:nvGraphicFramePr>
        <p:xfrm>
          <a:off x="739775" y="1193800"/>
          <a:ext cx="8124825" cy="5383213"/>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ransition>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edge">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xit" presetSubtype="0" fill="hold" grpId="1" nodeType="clickEffect">
                                  <p:stCondLst>
                                    <p:cond delay="0"/>
                                  </p:stCondLst>
                                  <p:childTnLst>
                                    <p:animEffect transition="out" filter="wedge">
                                      <p:cBhvr>
                                        <p:cTn id="11" dur="2000"/>
                                        <p:tgtEl>
                                          <p:spTgt spid="3"/>
                                        </p:tgtEl>
                                      </p:cBhvr>
                                    </p:animEffect>
                                    <p:set>
                                      <p:cBhvr>
                                        <p:cTn id="12" dur="1" fill="hold">
                                          <p:stCondLst>
                                            <p:cond delay="1999"/>
                                          </p:stCondLst>
                                        </p:cTn>
                                        <p:tgtEl>
                                          <p:spTgt spid="3"/>
                                        </p:tgtEl>
                                        <p:attrNameLst>
                                          <p:attrName>style.visibility</p:attrName>
                                        </p:attrNameLst>
                                      </p:cBhvr>
                                      <p:to>
                                        <p:strVal val="hidden"/>
                                      </p:to>
                                    </p:set>
                                  </p:childTnLst>
                                </p:cTn>
                              </p:par>
                              <p:par>
                                <p:cTn id="13" presetID="20" presetClass="entr" presetSubtype="0" fill="hold" grpId="0" nodeType="with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edge">
                                      <p:cBhvr>
                                        <p:cTn id="15"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Graphic spid="3" grpId="0">
        <p:bldAsOne/>
      </p:bldGraphic>
      <p:bldGraphic spid="3" grpId="1">
        <p:bldAsOne/>
      </p:bldGraphic>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pPr>
              <a:defRPr/>
            </a:pPr>
            <a:endParaRPr lang="en-US" smtClean="0"/>
          </a:p>
        </p:txBody>
      </p:sp>
      <p:sp>
        <p:nvSpPr>
          <p:cNvPr id="22531" name="Content Placeholder 2"/>
          <p:cNvSpPr>
            <a:spLocks noGrp="1"/>
          </p:cNvSpPr>
          <p:nvPr>
            <p:ph idx="1"/>
          </p:nvPr>
        </p:nvSpPr>
        <p:spPr/>
        <p:txBody>
          <a:bodyPr/>
          <a:lstStyle/>
          <a:p>
            <a:pPr>
              <a:defRPr/>
            </a:pPr>
            <a:endParaRPr lang="en-US" smtClean="0"/>
          </a:p>
        </p:txBody>
      </p:sp>
      <p:pic>
        <p:nvPicPr>
          <p:cNvPr id="25604" name="Picture 2" descr="File:GAO Slide.png">
            <a:hlinkClick r:id="rId2"/>
          </p:cNvPr>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ransition>
    <p:cove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lstStyle/>
          <a:p>
            <a:pPr>
              <a:defRPr/>
            </a:pPr>
            <a:endParaRPr lang="en-US" smtClean="0"/>
          </a:p>
        </p:txBody>
      </p:sp>
      <p:sp>
        <p:nvSpPr>
          <p:cNvPr id="25603" name="Content Placeholder 2"/>
          <p:cNvSpPr>
            <a:spLocks noGrp="1"/>
          </p:cNvSpPr>
          <p:nvPr>
            <p:ph idx="1"/>
          </p:nvPr>
        </p:nvSpPr>
        <p:spPr/>
        <p:txBody>
          <a:bodyPr/>
          <a:lstStyle/>
          <a:p>
            <a:pPr>
              <a:defRPr/>
            </a:pPr>
            <a:endParaRPr lang="en-US" smtClean="0"/>
          </a:p>
        </p:txBody>
      </p:sp>
      <p:pic>
        <p:nvPicPr>
          <p:cNvPr id="27652" name="Picture 4" descr="http://www.cbsnews.com/images/2009/02/27/image4834017.gif"/>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ransition>
    <p:cove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53"/>
          <p:cNvGrpSpPr>
            <a:grpSpLocks/>
          </p:cNvGrpSpPr>
          <p:nvPr/>
        </p:nvGrpSpPr>
        <p:grpSpPr bwMode="auto">
          <a:xfrm>
            <a:off x="228600" y="4341813"/>
            <a:ext cx="8683625" cy="2516187"/>
            <a:chOff x="144" y="2735"/>
            <a:chExt cx="5470" cy="1585"/>
          </a:xfrm>
        </p:grpSpPr>
        <p:grpSp>
          <p:nvGrpSpPr>
            <p:cNvPr id="26664" name="Group 36"/>
            <p:cNvGrpSpPr>
              <a:grpSpLocks/>
            </p:cNvGrpSpPr>
            <p:nvPr/>
          </p:nvGrpSpPr>
          <p:grpSpPr bwMode="auto">
            <a:xfrm>
              <a:off x="144" y="2735"/>
              <a:ext cx="5470" cy="1585"/>
              <a:chOff x="144" y="2735"/>
              <a:chExt cx="5470" cy="1585"/>
            </a:xfrm>
          </p:grpSpPr>
          <p:sp>
            <p:nvSpPr>
              <p:cNvPr id="26666" name="Rectangle 34"/>
              <p:cNvSpPr>
                <a:spLocks noChangeArrowheads="1"/>
              </p:cNvSpPr>
              <p:nvPr/>
            </p:nvSpPr>
            <p:spPr bwMode="auto">
              <a:xfrm flipV="1">
                <a:off x="144" y="3456"/>
                <a:ext cx="5470" cy="864"/>
              </a:xfrm>
              <a:prstGeom prst="rect">
                <a:avLst/>
              </a:prstGeom>
              <a:solidFill>
                <a:srgbClr val="FFCC99"/>
              </a:solidFill>
              <a:ln w="0">
                <a:solidFill>
                  <a:srgbClr val="FFCC99"/>
                </a:solidFill>
                <a:miter lim="800000"/>
                <a:headEnd/>
                <a:tailEnd/>
              </a:ln>
            </p:spPr>
            <p:txBody>
              <a:bodyPr wrap="none" anchor="ctr"/>
              <a:lstStyle/>
              <a:p>
                <a:pPr algn="ctr"/>
                <a:endParaRPr lang="en-US" sz="2800">
                  <a:solidFill>
                    <a:srgbClr val="000000"/>
                  </a:solidFill>
                  <a:latin typeface="Times New Roman" pitchFamily="18" charset="0"/>
                  <a:cs typeface="Times New Roman" pitchFamily="18" charset="0"/>
                </a:endParaRPr>
              </a:p>
            </p:txBody>
          </p:sp>
          <p:grpSp>
            <p:nvGrpSpPr>
              <p:cNvPr id="26667" name="Group 30"/>
              <p:cNvGrpSpPr>
                <a:grpSpLocks/>
              </p:cNvGrpSpPr>
              <p:nvPr/>
            </p:nvGrpSpPr>
            <p:grpSpPr bwMode="auto">
              <a:xfrm flipV="1">
                <a:off x="2088" y="2735"/>
                <a:ext cx="1584" cy="1153"/>
                <a:chOff x="144" y="1295"/>
                <a:chExt cx="1584" cy="1153"/>
              </a:xfrm>
            </p:grpSpPr>
            <p:sp>
              <p:nvSpPr>
                <p:cNvPr id="26668" name="Rectangle 31"/>
                <p:cNvSpPr>
                  <a:spLocks noChangeArrowheads="1"/>
                </p:cNvSpPr>
                <p:nvPr/>
              </p:nvSpPr>
              <p:spPr bwMode="auto">
                <a:xfrm>
                  <a:off x="144" y="1295"/>
                  <a:ext cx="1584" cy="864"/>
                </a:xfrm>
                <a:prstGeom prst="rect">
                  <a:avLst/>
                </a:prstGeom>
                <a:solidFill>
                  <a:srgbClr val="FFCC99"/>
                </a:solidFill>
                <a:ln w="0">
                  <a:solidFill>
                    <a:srgbClr val="FFCC99"/>
                  </a:solidFill>
                  <a:miter lim="800000"/>
                  <a:headEnd/>
                  <a:tailEnd/>
                </a:ln>
              </p:spPr>
              <p:txBody>
                <a:bodyPr wrap="none" anchor="ctr"/>
                <a:lstStyle/>
                <a:p>
                  <a:pPr algn="ctr"/>
                  <a:endParaRPr lang="en-US" sz="2800">
                    <a:solidFill>
                      <a:srgbClr val="000000"/>
                    </a:solidFill>
                    <a:latin typeface="Times New Roman" pitchFamily="18" charset="0"/>
                    <a:cs typeface="Times New Roman" pitchFamily="18" charset="0"/>
                  </a:endParaRPr>
                </a:p>
              </p:txBody>
            </p:sp>
            <p:sp>
              <p:nvSpPr>
                <p:cNvPr id="26669" name="AutoShape 32"/>
                <p:cNvSpPr>
                  <a:spLocks noChangeArrowheads="1"/>
                </p:cNvSpPr>
                <p:nvPr/>
              </p:nvSpPr>
              <p:spPr bwMode="auto">
                <a:xfrm flipV="1">
                  <a:off x="144" y="2160"/>
                  <a:ext cx="1584" cy="288"/>
                </a:xfrm>
                <a:prstGeom prst="triangle">
                  <a:avLst>
                    <a:gd name="adj" fmla="val 50000"/>
                  </a:avLst>
                </a:prstGeom>
                <a:solidFill>
                  <a:srgbClr val="FFCC99"/>
                </a:solidFill>
                <a:ln w="0">
                  <a:solidFill>
                    <a:srgbClr val="FFCC99"/>
                  </a:solidFill>
                  <a:miter lim="800000"/>
                  <a:headEnd/>
                  <a:tailEnd/>
                </a:ln>
              </p:spPr>
              <p:txBody>
                <a:bodyPr wrap="none" anchor="ctr"/>
                <a:lstStyle/>
                <a:p>
                  <a:pPr algn="ctr"/>
                  <a:endParaRPr lang="en-US" sz="2800">
                    <a:solidFill>
                      <a:srgbClr val="000000"/>
                    </a:solidFill>
                    <a:latin typeface="Times New Roman" pitchFamily="18" charset="0"/>
                    <a:cs typeface="Times New Roman" pitchFamily="18" charset="0"/>
                  </a:endParaRPr>
                </a:p>
              </p:txBody>
            </p:sp>
          </p:grpSp>
        </p:grpSp>
        <p:sp>
          <p:nvSpPr>
            <p:cNvPr id="26665" name="Text Box 52"/>
            <p:cNvSpPr txBox="1">
              <a:spLocks noChangeArrowheads="1"/>
            </p:cNvSpPr>
            <p:nvPr/>
          </p:nvSpPr>
          <p:spPr bwMode="auto">
            <a:xfrm>
              <a:off x="1776" y="2928"/>
              <a:ext cx="2304" cy="1134"/>
            </a:xfrm>
            <a:prstGeom prst="rect">
              <a:avLst/>
            </a:prstGeom>
            <a:noFill/>
            <a:ln w="0">
              <a:noFill/>
              <a:miter lim="800000"/>
              <a:headEnd/>
              <a:tailEnd/>
            </a:ln>
          </p:spPr>
          <p:txBody>
            <a:bodyPr>
              <a:spAutoFit/>
            </a:bodyPr>
            <a:lstStyle/>
            <a:p>
              <a:pPr algn="ctr">
                <a:spcBef>
                  <a:spcPct val="50000"/>
                </a:spcBef>
              </a:pPr>
              <a:r>
                <a:rPr lang="en-US" sz="2800" b="1">
                  <a:solidFill>
                    <a:srgbClr val="000000"/>
                  </a:solidFill>
                  <a:latin typeface="Times New Roman" pitchFamily="18" charset="0"/>
                  <a:cs typeface="Times New Roman" pitchFamily="18" charset="0"/>
                </a:rPr>
                <a:t>Conference Committee           Meets to Resolve Differences</a:t>
              </a:r>
            </a:p>
          </p:txBody>
        </p:sp>
      </p:grpSp>
      <p:sp>
        <p:nvSpPr>
          <p:cNvPr id="169988" name="Rectangle 4"/>
          <p:cNvSpPr>
            <a:spLocks noGrp="1" noChangeArrowheads="1"/>
          </p:cNvSpPr>
          <p:nvPr>
            <p:ph type="title"/>
          </p:nvPr>
        </p:nvSpPr>
        <p:spPr>
          <a:xfrm>
            <a:off x="457200" y="0"/>
            <a:ext cx="8229600" cy="1143000"/>
          </a:xfrm>
        </p:spPr>
        <p:txBody>
          <a:bodyPr>
            <a:normAutofit/>
          </a:bodyPr>
          <a:lstStyle/>
          <a:p>
            <a:pPr>
              <a:defRPr/>
            </a:pPr>
            <a:r>
              <a:rPr lang="en-US" dirty="0" smtClean="0">
                <a:solidFill>
                  <a:schemeClr val="tx1">
                    <a:lumMod val="95000"/>
                  </a:schemeClr>
                </a:solidFill>
                <a:effectLst/>
                <a:cs typeface="Times New Roman" pitchFamily="18" charset="0"/>
              </a:rPr>
              <a:t>The Budget Process</a:t>
            </a:r>
          </a:p>
        </p:txBody>
      </p:sp>
      <p:sp>
        <p:nvSpPr>
          <p:cNvPr id="170021" name="Text Box 37"/>
          <p:cNvSpPr txBox="1">
            <a:spLocks noChangeArrowheads="1"/>
          </p:cNvSpPr>
          <p:nvPr/>
        </p:nvSpPr>
        <p:spPr bwMode="auto">
          <a:xfrm>
            <a:off x="228600" y="966788"/>
            <a:ext cx="2514600" cy="519112"/>
          </a:xfrm>
          <a:prstGeom prst="rect">
            <a:avLst/>
          </a:prstGeom>
          <a:noFill/>
          <a:ln w="0">
            <a:noFill/>
            <a:miter lim="800000"/>
            <a:headEnd/>
            <a:tailEnd/>
          </a:ln>
        </p:spPr>
        <p:txBody>
          <a:bodyPr>
            <a:spAutoFit/>
          </a:bodyPr>
          <a:lstStyle/>
          <a:p>
            <a:pPr algn="ctr">
              <a:spcBef>
                <a:spcPct val="50000"/>
              </a:spcBef>
            </a:pPr>
            <a:r>
              <a:rPr lang="en-US" sz="2800" b="1" dirty="0">
                <a:solidFill>
                  <a:schemeClr val="tx1">
                    <a:lumMod val="95000"/>
                  </a:schemeClr>
                </a:solidFill>
                <a:latin typeface="+mn-lt"/>
                <a:cs typeface="Times New Roman" pitchFamily="18" charset="0"/>
              </a:rPr>
              <a:t>House</a:t>
            </a:r>
          </a:p>
        </p:txBody>
      </p:sp>
      <p:sp>
        <p:nvSpPr>
          <p:cNvPr id="170022" name="Text Box 38"/>
          <p:cNvSpPr txBox="1">
            <a:spLocks noChangeArrowheads="1"/>
          </p:cNvSpPr>
          <p:nvPr/>
        </p:nvSpPr>
        <p:spPr bwMode="auto">
          <a:xfrm>
            <a:off x="6400800" y="966788"/>
            <a:ext cx="2514600" cy="519112"/>
          </a:xfrm>
          <a:prstGeom prst="rect">
            <a:avLst/>
          </a:prstGeom>
          <a:noFill/>
          <a:ln w="0">
            <a:noFill/>
            <a:miter lim="800000"/>
            <a:headEnd/>
            <a:tailEnd/>
          </a:ln>
        </p:spPr>
        <p:txBody>
          <a:bodyPr>
            <a:spAutoFit/>
          </a:bodyPr>
          <a:lstStyle/>
          <a:p>
            <a:pPr algn="ctr">
              <a:spcBef>
                <a:spcPct val="50000"/>
              </a:spcBef>
            </a:pPr>
            <a:r>
              <a:rPr lang="en-US" sz="2800" b="1" dirty="0">
                <a:solidFill>
                  <a:schemeClr val="tx1">
                    <a:lumMod val="95000"/>
                  </a:schemeClr>
                </a:solidFill>
                <a:latin typeface="+mn-lt"/>
                <a:cs typeface="Times New Roman" pitchFamily="18" charset="0"/>
              </a:rPr>
              <a:t>Senate</a:t>
            </a:r>
          </a:p>
        </p:txBody>
      </p:sp>
      <p:grpSp>
        <p:nvGrpSpPr>
          <p:cNvPr id="5" name="Group 45"/>
          <p:cNvGrpSpPr>
            <a:grpSpLocks/>
          </p:cNvGrpSpPr>
          <p:nvPr/>
        </p:nvGrpSpPr>
        <p:grpSpPr bwMode="auto">
          <a:xfrm>
            <a:off x="0" y="4341813"/>
            <a:ext cx="2971800" cy="1830387"/>
            <a:chOff x="0" y="2735"/>
            <a:chExt cx="1872" cy="1153"/>
          </a:xfrm>
        </p:grpSpPr>
        <p:grpSp>
          <p:nvGrpSpPr>
            <p:cNvPr id="26660" name="Group 14"/>
            <p:cNvGrpSpPr>
              <a:grpSpLocks/>
            </p:cNvGrpSpPr>
            <p:nvPr/>
          </p:nvGrpSpPr>
          <p:grpSpPr bwMode="auto">
            <a:xfrm>
              <a:off x="144" y="2735"/>
              <a:ext cx="1584" cy="1153"/>
              <a:chOff x="144" y="1295"/>
              <a:chExt cx="1584" cy="1153"/>
            </a:xfrm>
          </p:grpSpPr>
          <p:sp>
            <p:nvSpPr>
              <p:cNvPr id="26662" name="Rectangle 7"/>
              <p:cNvSpPr>
                <a:spLocks noChangeArrowheads="1"/>
              </p:cNvSpPr>
              <p:nvPr/>
            </p:nvSpPr>
            <p:spPr bwMode="auto">
              <a:xfrm>
                <a:off x="144" y="1295"/>
                <a:ext cx="1584" cy="864"/>
              </a:xfrm>
              <a:prstGeom prst="rect">
                <a:avLst/>
              </a:prstGeom>
              <a:solidFill>
                <a:srgbClr val="99CCFF"/>
              </a:solidFill>
              <a:ln w="0">
                <a:solidFill>
                  <a:srgbClr val="99CCFF"/>
                </a:solidFill>
                <a:miter lim="800000"/>
                <a:headEnd/>
                <a:tailEnd/>
              </a:ln>
            </p:spPr>
            <p:txBody>
              <a:bodyPr wrap="none" anchor="ctr"/>
              <a:lstStyle/>
              <a:p>
                <a:pPr algn="ctr"/>
                <a:endParaRPr lang="en-US" sz="2800">
                  <a:solidFill>
                    <a:srgbClr val="000000"/>
                  </a:solidFill>
                  <a:latin typeface="Times New Roman" pitchFamily="18" charset="0"/>
                  <a:cs typeface="Times New Roman" pitchFamily="18" charset="0"/>
                </a:endParaRPr>
              </a:p>
            </p:txBody>
          </p:sp>
          <p:sp>
            <p:nvSpPr>
              <p:cNvPr id="26663" name="AutoShape 9"/>
              <p:cNvSpPr>
                <a:spLocks noChangeArrowheads="1"/>
              </p:cNvSpPr>
              <p:nvPr/>
            </p:nvSpPr>
            <p:spPr bwMode="auto">
              <a:xfrm flipV="1">
                <a:off x="144" y="2160"/>
                <a:ext cx="1584" cy="288"/>
              </a:xfrm>
              <a:prstGeom prst="triangle">
                <a:avLst>
                  <a:gd name="adj" fmla="val 50000"/>
                </a:avLst>
              </a:prstGeom>
              <a:solidFill>
                <a:srgbClr val="99CCFF"/>
              </a:solidFill>
              <a:ln w="0">
                <a:solidFill>
                  <a:srgbClr val="99CCFF"/>
                </a:solidFill>
                <a:miter lim="800000"/>
                <a:headEnd/>
                <a:tailEnd/>
              </a:ln>
            </p:spPr>
            <p:txBody>
              <a:bodyPr wrap="none" anchor="ctr"/>
              <a:lstStyle/>
              <a:p>
                <a:pPr algn="ctr"/>
                <a:endParaRPr lang="en-US" sz="2800">
                  <a:solidFill>
                    <a:srgbClr val="000000"/>
                  </a:solidFill>
                  <a:latin typeface="Times New Roman" pitchFamily="18" charset="0"/>
                  <a:cs typeface="Times New Roman" pitchFamily="18" charset="0"/>
                </a:endParaRPr>
              </a:p>
            </p:txBody>
          </p:sp>
        </p:grpSp>
        <p:sp>
          <p:nvSpPr>
            <p:cNvPr id="26661" name="Text Box 41"/>
            <p:cNvSpPr txBox="1">
              <a:spLocks noChangeArrowheads="1"/>
            </p:cNvSpPr>
            <p:nvPr/>
          </p:nvSpPr>
          <p:spPr bwMode="auto">
            <a:xfrm>
              <a:off x="0" y="3120"/>
              <a:ext cx="1872" cy="596"/>
            </a:xfrm>
            <a:prstGeom prst="rect">
              <a:avLst/>
            </a:prstGeom>
            <a:noFill/>
            <a:ln w="0">
              <a:noFill/>
              <a:miter lim="800000"/>
              <a:headEnd/>
              <a:tailEnd/>
            </a:ln>
          </p:spPr>
          <p:txBody>
            <a:bodyPr>
              <a:spAutoFit/>
            </a:bodyPr>
            <a:lstStyle/>
            <a:p>
              <a:pPr algn="ctr">
                <a:spcBef>
                  <a:spcPct val="50000"/>
                </a:spcBef>
              </a:pPr>
              <a:r>
                <a:rPr lang="en-US" sz="2800" b="1">
                  <a:solidFill>
                    <a:srgbClr val="000000"/>
                  </a:solidFill>
                  <a:latin typeface="Times New Roman" pitchFamily="18" charset="0"/>
                  <a:cs typeface="Times New Roman" pitchFamily="18" charset="0"/>
                </a:rPr>
                <a:t>Sent to               the Floor</a:t>
              </a:r>
            </a:p>
          </p:txBody>
        </p:sp>
      </p:grpSp>
      <p:grpSp>
        <p:nvGrpSpPr>
          <p:cNvPr id="7" name="Group 46"/>
          <p:cNvGrpSpPr>
            <a:grpSpLocks/>
          </p:cNvGrpSpPr>
          <p:nvPr/>
        </p:nvGrpSpPr>
        <p:grpSpPr bwMode="auto">
          <a:xfrm>
            <a:off x="0" y="2970213"/>
            <a:ext cx="2971800" cy="1830387"/>
            <a:chOff x="0" y="1871"/>
            <a:chExt cx="1872" cy="1153"/>
          </a:xfrm>
        </p:grpSpPr>
        <p:grpSp>
          <p:nvGrpSpPr>
            <p:cNvPr id="26656" name="Group 15"/>
            <p:cNvGrpSpPr>
              <a:grpSpLocks/>
            </p:cNvGrpSpPr>
            <p:nvPr/>
          </p:nvGrpSpPr>
          <p:grpSpPr bwMode="auto">
            <a:xfrm>
              <a:off x="144" y="1871"/>
              <a:ext cx="1584" cy="1153"/>
              <a:chOff x="144" y="1295"/>
              <a:chExt cx="1584" cy="1153"/>
            </a:xfrm>
          </p:grpSpPr>
          <p:sp>
            <p:nvSpPr>
              <p:cNvPr id="26658" name="Rectangle 16"/>
              <p:cNvSpPr>
                <a:spLocks noChangeArrowheads="1"/>
              </p:cNvSpPr>
              <p:nvPr/>
            </p:nvSpPr>
            <p:spPr bwMode="auto">
              <a:xfrm>
                <a:off x="144" y="1295"/>
                <a:ext cx="1584" cy="864"/>
              </a:xfrm>
              <a:prstGeom prst="rect">
                <a:avLst/>
              </a:prstGeom>
              <a:solidFill>
                <a:srgbClr val="FFFF99"/>
              </a:solidFill>
              <a:ln w="0">
                <a:solidFill>
                  <a:srgbClr val="FFFF99"/>
                </a:solidFill>
                <a:miter lim="800000"/>
                <a:headEnd/>
                <a:tailEnd/>
              </a:ln>
            </p:spPr>
            <p:txBody>
              <a:bodyPr wrap="none" anchor="ctr"/>
              <a:lstStyle/>
              <a:p>
                <a:pPr algn="ctr"/>
                <a:endParaRPr lang="en-US" sz="2800">
                  <a:solidFill>
                    <a:srgbClr val="000000"/>
                  </a:solidFill>
                  <a:latin typeface="Times New Roman" pitchFamily="18" charset="0"/>
                  <a:cs typeface="Times New Roman" pitchFamily="18" charset="0"/>
                </a:endParaRPr>
              </a:p>
            </p:txBody>
          </p:sp>
          <p:sp>
            <p:nvSpPr>
              <p:cNvPr id="26659" name="AutoShape 17"/>
              <p:cNvSpPr>
                <a:spLocks noChangeArrowheads="1"/>
              </p:cNvSpPr>
              <p:nvPr/>
            </p:nvSpPr>
            <p:spPr bwMode="auto">
              <a:xfrm flipV="1">
                <a:off x="144" y="2160"/>
                <a:ext cx="1584" cy="288"/>
              </a:xfrm>
              <a:prstGeom prst="triangle">
                <a:avLst>
                  <a:gd name="adj" fmla="val 50000"/>
                </a:avLst>
              </a:prstGeom>
              <a:solidFill>
                <a:srgbClr val="FFFF99"/>
              </a:solidFill>
              <a:ln w="0">
                <a:solidFill>
                  <a:srgbClr val="FFFF99"/>
                </a:solidFill>
                <a:miter lim="800000"/>
                <a:headEnd/>
                <a:tailEnd/>
              </a:ln>
            </p:spPr>
            <p:txBody>
              <a:bodyPr wrap="none" anchor="ctr"/>
              <a:lstStyle/>
              <a:p>
                <a:pPr algn="ctr"/>
                <a:endParaRPr lang="en-US" sz="2800">
                  <a:solidFill>
                    <a:srgbClr val="000000"/>
                  </a:solidFill>
                  <a:latin typeface="Times New Roman" pitchFamily="18" charset="0"/>
                  <a:cs typeface="Times New Roman" pitchFamily="18" charset="0"/>
                </a:endParaRPr>
              </a:p>
            </p:txBody>
          </p:sp>
        </p:grpSp>
        <p:sp>
          <p:nvSpPr>
            <p:cNvPr id="26657" name="Text Box 40"/>
            <p:cNvSpPr txBox="1">
              <a:spLocks noChangeArrowheads="1"/>
            </p:cNvSpPr>
            <p:nvPr/>
          </p:nvSpPr>
          <p:spPr bwMode="auto">
            <a:xfrm>
              <a:off x="0" y="2208"/>
              <a:ext cx="1872" cy="596"/>
            </a:xfrm>
            <a:prstGeom prst="rect">
              <a:avLst/>
            </a:prstGeom>
            <a:noFill/>
            <a:ln w="0">
              <a:noFill/>
              <a:miter lim="800000"/>
              <a:headEnd/>
              <a:tailEnd/>
            </a:ln>
          </p:spPr>
          <p:txBody>
            <a:bodyPr>
              <a:spAutoFit/>
            </a:bodyPr>
            <a:lstStyle/>
            <a:p>
              <a:pPr algn="ctr">
                <a:spcBef>
                  <a:spcPct val="50000"/>
                </a:spcBef>
              </a:pPr>
              <a:r>
                <a:rPr lang="en-US" sz="2800" b="1">
                  <a:solidFill>
                    <a:srgbClr val="000000"/>
                  </a:solidFill>
                  <a:latin typeface="Times New Roman" pitchFamily="18" charset="0"/>
                  <a:cs typeface="Times New Roman" pitchFamily="18" charset="0"/>
                </a:rPr>
                <a:t>Full Committee Approves</a:t>
              </a:r>
            </a:p>
          </p:txBody>
        </p:sp>
      </p:grpSp>
      <p:grpSp>
        <p:nvGrpSpPr>
          <p:cNvPr id="9" name="Group 48"/>
          <p:cNvGrpSpPr>
            <a:grpSpLocks/>
          </p:cNvGrpSpPr>
          <p:nvPr/>
        </p:nvGrpSpPr>
        <p:grpSpPr bwMode="auto">
          <a:xfrm>
            <a:off x="6172200" y="4343400"/>
            <a:ext cx="2971800" cy="1830388"/>
            <a:chOff x="3888" y="2736"/>
            <a:chExt cx="1872" cy="1153"/>
          </a:xfrm>
        </p:grpSpPr>
        <p:grpSp>
          <p:nvGrpSpPr>
            <p:cNvPr id="26652" name="Group 21"/>
            <p:cNvGrpSpPr>
              <a:grpSpLocks/>
            </p:cNvGrpSpPr>
            <p:nvPr/>
          </p:nvGrpSpPr>
          <p:grpSpPr bwMode="auto">
            <a:xfrm>
              <a:off x="4032" y="2736"/>
              <a:ext cx="1584" cy="1153"/>
              <a:chOff x="144" y="1295"/>
              <a:chExt cx="1584" cy="1153"/>
            </a:xfrm>
          </p:grpSpPr>
          <p:sp>
            <p:nvSpPr>
              <p:cNvPr id="26654" name="Rectangle 22"/>
              <p:cNvSpPr>
                <a:spLocks noChangeArrowheads="1"/>
              </p:cNvSpPr>
              <p:nvPr/>
            </p:nvSpPr>
            <p:spPr bwMode="auto">
              <a:xfrm>
                <a:off x="144" y="1295"/>
                <a:ext cx="1584" cy="864"/>
              </a:xfrm>
              <a:prstGeom prst="rect">
                <a:avLst/>
              </a:prstGeom>
              <a:solidFill>
                <a:srgbClr val="99CCFF"/>
              </a:solidFill>
              <a:ln w="0">
                <a:solidFill>
                  <a:srgbClr val="99CCFF"/>
                </a:solidFill>
                <a:miter lim="800000"/>
                <a:headEnd/>
                <a:tailEnd/>
              </a:ln>
            </p:spPr>
            <p:txBody>
              <a:bodyPr wrap="none" anchor="ctr"/>
              <a:lstStyle/>
              <a:p>
                <a:pPr algn="ctr"/>
                <a:endParaRPr lang="en-US" sz="2800">
                  <a:solidFill>
                    <a:srgbClr val="000000"/>
                  </a:solidFill>
                  <a:latin typeface="Times New Roman" pitchFamily="18" charset="0"/>
                  <a:cs typeface="Times New Roman" pitchFamily="18" charset="0"/>
                </a:endParaRPr>
              </a:p>
            </p:txBody>
          </p:sp>
          <p:sp>
            <p:nvSpPr>
              <p:cNvPr id="26655" name="AutoShape 23"/>
              <p:cNvSpPr>
                <a:spLocks noChangeArrowheads="1"/>
              </p:cNvSpPr>
              <p:nvPr/>
            </p:nvSpPr>
            <p:spPr bwMode="auto">
              <a:xfrm flipV="1">
                <a:off x="144" y="2160"/>
                <a:ext cx="1584" cy="288"/>
              </a:xfrm>
              <a:prstGeom prst="triangle">
                <a:avLst>
                  <a:gd name="adj" fmla="val 50000"/>
                </a:avLst>
              </a:prstGeom>
              <a:solidFill>
                <a:srgbClr val="99CCFF"/>
              </a:solidFill>
              <a:ln w="0">
                <a:solidFill>
                  <a:srgbClr val="99CCFF"/>
                </a:solidFill>
                <a:miter lim="800000"/>
                <a:headEnd/>
                <a:tailEnd/>
              </a:ln>
            </p:spPr>
            <p:txBody>
              <a:bodyPr wrap="none" anchor="ctr"/>
              <a:lstStyle/>
              <a:p>
                <a:pPr algn="ctr"/>
                <a:endParaRPr lang="en-US" sz="2800">
                  <a:solidFill>
                    <a:srgbClr val="000000"/>
                  </a:solidFill>
                  <a:latin typeface="Times New Roman" pitchFamily="18" charset="0"/>
                  <a:cs typeface="Times New Roman" pitchFamily="18" charset="0"/>
                </a:endParaRPr>
              </a:p>
            </p:txBody>
          </p:sp>
        </p:grpSp>
        <p:sp>
          <p:nvSpPr>
            <p:cNvPr id="26653" name="Text Box 44"/>
            <p:cNvSpPr txBox="1">
              <a:spLocks noChangeArrowheads="1"/>
            </p:cNvSpPr>
            <p:nvPr/>
          </p:nvSpPr>
          <p:spPr bwMode="auto">
            <a:xfrm>
              <a:off x="3888" y="3072"/>
              <a:ext cx="1872" cy="596"/>
            </a:xfrm>
            <a:prstGeom prst="rect">
              <a:avLst/>
            </a:prstGeom>
            <a:noFill/>
            <a:ln w="0">
              <a:noFill/>
              <a:miter lim="800000"/>
              <a:headEnd/>
              <a:tailEnd/>
            </a:ln>
          </p:spPr>
          <p:txBody>
            <a:bodyPr>
              <a:spAutoFit/>
            </a:bodyPr>
            <a:lstStyle/>
            <a:p>
              <a:pPr algn="ctr">
                <a:spcBef>
                  <a:spcPct val="50000"/>
                </a:spcBef>
              </a:pPr>
              <a:r>
                <a:rPr lang="en-US" sz="2800" b="1">
                  <a:solidFill>
                    <a:srgbClr val="000000"/>
                  </a:solidFill>
                  <a:latin typeface="Times New Roman" pitchFamily="18" charset="0"/>
                  <a:cs typeface="Times New Roman" pitchFamily="18" charset="0"/>
                </a:rPr>
                <a:t>Sent to               the Floor</a:t>
              </a:r>
            </a:p>
          </p:txBody>
        </p:sp>
      </p:grpSp>
      <p:grpSp>
        <p:nvGrpSpPr>
          <p:cNvPr id="11" name="Group 47"/>
          <p:cNvGrpSpPr>
            <a:grpSpLocks/>
          </p:cNvGrpSpPr>
          <p:nvPr/>
        </p:nvGrpSpPr>
        <p:grpSpPr bwMode="auto">
          <a:xfrm>
            <a:off x="228600" y="1598613"/>
            <a:ext cx="2514600" cy="1830387"/>
            <a:chOff x="144" y="1007"/>
            <a:chExt cx="1584" cy="1153"/>
          </a:xfrm>
        </p:grpSpPr>
        <p:grpSp>
          <p:nvGrpSpPr>
            <p:cNvPr id="26648" name="Group 18"/>
            <p:cNvGrpSpPr>
              <a:grpSpLocks/>
            </p:cNvGrpSpPr>
            <p:nvPr/>
          </p:nvGrpSpPr>
          <p:grpSpPr bwMode="auto">
            <a:xfrm>
              <a:off x="144" y="1007"/>
              <a:ext cx="1584" cy="1153"/>
              <a:chOff x="144" y="1295"/>
              <a:chExt cx="1584" cy="1153"/>
            </a:xfrm>
          </p:grpSpPr>
          <p:sp>
            <p:nvSpPr>
              <p:cNvPr id="26650" name="Rectangle 19"/>
              <p:cNvSpPr>
                <a:spLocks noChangeArrowheads="1"/>
              </p:cNvSpPr>
              <p:nvPr/>
            </p:nvSpPr>
            <p:spPr bwMode="auto">
              <a:xfrm>
                <a:off x="144" y="1295"/>
                <a:ext cx="1584" cy="864"/>
              </a:xfrm>
              <a:prstGeom prst="rect">
                <a:avLst/>
              </a:prstGeom>
              <a:solidFill>
                <a:srgbClr val="FF99CC"/>
              </a:solidFill>
              <a:ln w="0">
                <a:solidFill>
                  <a:srgbClr val="FF99CC"/>
                </a:solidFill>
                <a:miter lim="800000"/>
                <a:headEnd/>
                <a:tailEnd/>
              </a:ln>
            </p:spPr>
            <p:txBody>
              <a:bodyPr wrap="none" anchor="ctr"/>
              <a:lstStyle/>
              <a:p>
                <a:pPr algn="ctr"/>
                <a:endParaRPr lang="en-US" sz="2800">
                  <a:solidFill>
                    <a:srgbClr val="000000"/>
                  </a:solidFill>
                  <a:latin typeface="Times New Roman" pitchFamily="18" charset="0"/>
                  <a:cs typeface="Times New Roman" pitchFamily="18" charset="0"/>
                </a:endParaRPr>
              </a:p>
            </p:txBody>
          </p:sp>
          <p:sp>
            <p:nvSpPr>
              <p:cNvPr id="26651" name="AutoShape 20"/>
              <p:cNvSpPr>
                <a:spLocks noChangeArrowheads="1"/>
              </p:cNvSpPr>
              <p:nvPr/>
            </p:nvSpPr>
            <p:spPr bwMode="auto">
              <a:xfrm flipV="1">
                <a:off x="144" y="2160"/>
                <a:ext cx="1584" cy="288"/>
              </a:xfrm>
              <a:prstGeom prst="triangle">
                <a:avLst>
                  <a:gd name="adj" fmla="val 50000"/>
                </a:avLst>
              </a:prstGeom>
              <a:solidFill>
                <a:srgbClr val="FF99CC"/>
              </a:solidFill>
              <a:ln w="0">
                <a:solidFill>
                  <a:srgbClr val="FF99CC"/>
                </a:solidFill>
                <a:miter lim="800000"/>
                <a:headEnd/>
                <a:tailEnd/>
              </a:ln>
            </p:spPr>
            <p:txBody>
              <a:bodyPr wrap="none" anchor="ctr"/>
              <a:lstStyle/>
              <a:p>
                <a:pPr algn="ctr"/>
                <a:endParaRPr lang="en-US" sz="2800">
                  <a:solidFill>
                    <a:srgbClr val="000000"/>
                  </a:solidFill>
                  <a:latin typeface="Times New Roman" pitchFamily="18" charset="0"/>
                  <a:cs typeface="Times New Roman" pitchFamily="18" charset="0"/>
                </a:endParaRPr>
              </a:p>
            </p:txBody>
          </p:sp>
        </p:grpSp>
        <p:sp>
          <p:nvSpPr>
            <p:cNvPr id="26649" name="Text Box 39"/>
            <p:cNvSpPr txBox="1">
              <a:spLocks noChangeArrowheads="1"/>
            </p:cNvSpPr>
            <p:nvPr/>
          </p:nvSpPr>
          <p:spPr bwMode="auto">
            <a:xfrm>
              <a:off x="144" y="1080"/>
              <a:ext cx="1584" cy="865"/>
            </a:xfrm>
            <a:prstGeom prst="rect">
              <a:avLst/>
            </a:prstGeom>
            <a:noFill/>
            <a:ln w="0">
              <a:noFill/>
              <a:miter lim="800000"/>
              <a:headEnd/>
              <a:tailEnd/>
            </a:ln>
          </p:spPr>
          <p:txBody>
            <a:bodyPr>
              <a:spAutoFit/>
            </a:bodyPr>
            <a:lstStyle/>
            <a:p>
              <a:pPr algn="ctr">
                <a:spcBef>
                  <a:spcPct val="50000"/>
                </a:spcBef>
              </a:pPr>
              <a:r>
                <a:rPr lang="en-US" sz="2800" b="1">
                  <a:solidFill>
                    <a:srgbClr val="000000"/>
                  </a:solidFill>
                  <a:latin typeface="Times New Roman" pitchFamily="18" charset="0"/>
                  <a:cs typeface="Times New Roman" pitchFamily="18" charset="0"/>
                </a:rPr>
                <a:t>Appropriation Subcommittee Reports a Bill</a:t>
              </a:r>
            </a:p>
          </p:txBody>
        </p:sp>
      </p:grpSp>
      <p:grpSp>
        <p:nvGrpSpPr>
          <p:cNvPr id="13" name="Group 49"/>
          <p:cNvGrpSpPr>
            <a:grpSpLocks/>
          </p:cNvGrpSpPr>
          <p:nvPr/>
        </p:nvGrpSpPr>
        <p:grpSpPr bwMode="auto">
          <a:xfrm>
            <a:off x="6172200" y="2971800"/>
            <a:ext cx="2971800" cy="1830388"/>
            <a:chOff x="3888" y="1872"/>
            <a:chExt cx="1872" cy="1153"/>
          </a:xfrm>
        </p:grpSpPr>
        <p:grpSp>
          <p:nvGrpSpPr>
            <p:cNvPr id="26644" name="Group 24"/>
            <p:cNvGrpSpPr>
              <a:grpSpLocks/>
            </p:cNvGrpSpPr>
            <p:nvPr/>
          </p:nvGrpSpPr>
          <p:grpSpPr bwMode="auto">
            <a:xfrm>
              <a:off x="4032" y="1872"/>
              <a:ext cx="1584" cy="1153"/>
              <a:chOff x="144" y="1295"/>
              <a:chExt cx="1584" cy="1153"/>
            </a:xfrm>
          </p:grpSpPr>
          <p:sp>
            <p:nvSpPr>
              <p:cNvPr id="26646" name="Rectangle 25"/>
              <p:cNvSpPr>
                <a:spLocks noChangeArrowheads="1"/>
              </p:cNvSpPr>
              <p:nvPr/>
            </p:nvSpPr>
            <p:spPr bwMode="auto">
              <a:xfrm>
                <a:off x="144" y="1295"/>
                <a:ext cx="1584" cy="864"/>
              </a:xfrm>
              <a:prstGeom prst="rect">
                <a:avLst/>
              </a:prstGeom>
              <a:solidFill>
                <a:srgbClr val="FFFF99"/>
              </a:solidFill>
              <a:ln w="0">
                <a:solidFill>
                  <a:srgbClr val="FFFF99"/>
                </a:solidFill>
                <a:miter lim="800000"/>
                <a:headEnd/>
                <a:tailEnd/>
              </a:ln>
            </p:spPr>
            <p:txBody>
              <a:bodyPr wrap="none" anchor="ctr"/>
              <a:lstStyle/>
              <a:p>
                <a:pPr algn="ctr"/>
                <a:endParaRPr lang="en-US" sz="2800">
                  <a:solidFill>
                    <a:srgbClr val="000000"/>
                  </a:solidFill>
                  <a:latin typeface="Times New Roman" pitchFamily="18" charset="0"/>
                  <a:cs typeface="Times New Roman" pitchFamily="18" charset="0"/>
                </a:endParaRPr>
              </a:p>
            </p:txBody>
          </p:sp>
          <p:sp>
            <p:nvSpPr>
              <p:cNvPr id="26647" name="AutoShape 26"/>
              <p:cNvSpPr>
                <a:spLocks noChangeArrowheads="1"/>
              </p:cNvSpPr>
              <p:nvPr/>
            </p:nvSpPr>
            <p:spPr bwMode="auto">
              <a:xfrm flipV="1">
                <a:off x="144" y="2160"/>
                <a:ext cx="1584" cy="288"/>
              </a:xfrm>
              <a:prstGeom prst="triangle">
                <a:avLst>
                  <a:gd name="adj" fmla="val 50000"/>
                </a:avLst>
              </a:prstGeom>
              <a:solidFill>
                <a:srgbClr val="FFFF99"/>
              </a:solidFill>
              <a:ln w="0">
                <a:solidFill>
                  <a:srgbClr val="FFFF99"/>
                </a:solidFill>
                <a:miter lim="800000"/>
                <a:headEnd/>
                <a:tailEnd/>
              </a:ln>
            </p:spPr>
            <p:txBody>
              <a:bodyPr wrap="none" anchor="ctr"/>
              <a:lstStyle/>
              <a:p>
                <a:pPr algn="ctr"/>
                <a:endParaRPr lang="en-US" sz="2800">
                  <a:solidFill>
                    <a:srgbClr val="000000"/>
                  </a:solidFill>
                  <a:latin typeface="Times New Roman" pitchFamily="18" charset="0"/>
                  <a:cs typeface="Times New Roman" pitchFamily="18" charset="0"/>
                </a:endParaRPr>
              </a:p>
            </p:txBody>
          </p:sp>
        </p:grpSp>
        <p:sp>
          <p:nvSpPr>
            <p:cNvPr id="26645" name="Text Box 43"/>
            <p:cNvSpPr txBox="1">
              <a:spLocks noChangeArrowheads="1"/>
            </p:cNvSpPr>
            <p:nvPr/>
          </p:nvSpPr>
          <p:spPr bwMode="auto">
            <a:xfrm>
              <a:off x="3888" y="2208"/>
              <a:ext cx="1872" cy="596"/>
            </a:xfrm>
            <a:prstGeom prst="rect">
              <a:avLst/>
            </a:prstGeom>
            <a:noFill/>
            <a:ln w="0">
              <a:noFill/>
              <a:miter lim="800000"/>
              <a:headEnd/>
              <a:tailEnd/>
            </a:ln>
          </p:spPr>
          <p:txBody>
            <a:bodyPr>
              <a:spAutoFit/>
            </a:bodyPr>
            <a:lstStyle/>
            <a:p>
              <a:pPr algn="ctr">
                <a:spcBef>
                  <a:spcPct val="50000"/>
                </a:spcBef>
              </a:pPr>
              <a:r>
                <a:rPr lang="en-US" sz="2800" b="1">
                  <a:solidFill>
                    <a:srgbClr val="000000"/>
                  </a:solidFill>
                  <a:latin typeface="Times New Roman" pitchFamily="18" charset="0"/>
                  <a:cs typeface="Times New Roman" pitchFamily="18" charset="0"/>
                </a:rPr>
                <a:t>Full Committee Approves</a:t>
              </a:r>
            </a:p>
          </p:txBody>
        </p:sp>
      </p:grpSp>
      <p:grpSp>
        <p:nvGrpSpPr>
          <p:cNvPr id="15" name="Group 50"/>
          <p:cNvGrpSpPr>
            <a:grpSpLocks/>
          </p:cNvGrpSpPr>
          <p:nvPr/>
        </p:nvGrpSpPr>
        <p:grpSpPr bwMode="auto">
          <a:xfrm>
            <a:off x="6400800" y="1600200"/>
            <a:ext cx="2514600" cy="1830388"/>
            <a:chOff x="4032" y="1008"/>
            <a:chExt cx="1584" cy="1153"/>
          </a:xfrm>
        </p:grpSpPr>
        <p:grpSp>
          <p:nvGrpSpPr>
            <p:cNvPr id="26640" name="Group 27"/>
            <p:cNvGrpSpPr>
              <a:grpSpLocks/>
            </p:cNvGrpSpPr>
            <p:nvPr/>
          </p:nvGrpSpPr>
          <p:grpSpPr bwMode="auto">
            <a:xfrm>
              <a:off x="4032" y="1008"/>
              <a:ext cx="1584" cy="1153"/>
              <a:chOff x="144" y="1295"/>
              <a:chExt cx="1584" cy="1153"/>
            </a:xfrm>
          </p:grpSpPr>
          <p:sp>
            <p:nvSpPr>
              <p:cNvPr id="26642" name="Rectangle 28"/>
              <p:cNvSpPr>
                <a:spLocks noChangeArrowheads="1"/>
              </p:cNvSpPr>
              <p:nvPr/>
            </p:nvSpPr>
            <p:spPr bwMode="auto">
              <a:xfrm>
                <a:off x="144" y="1295"/>
                <a:ext cx="1584" cy="864"/>
              </a:xfrm>
              <a:prstGeom prst="rect">
                <a:avLst/>
              </a:prstGeom>
              <a:solidFill>
                <a:srgbClr val="FF99CC"/>
              </a:solidFill>
              <a:ln w="0">
                <a:solidFill>
                  <a:srgbClr val="FF99CC"/>
                </a:solidFill>
                <a:miter lim="800000"/>
                <a:headEnd/>
                <a:tailEnd/>
              </a:ln>
            </p:spPr>
            <p:txBody>
              <a:bodyPr wrap="none" anchor="ctr"/>
              <a:lstStyle/>
              <a:p>
                <a:pPr algn="ctr"/>
                <a:endParaRPr lang="en-US" sz="2800">
                  <a:solidFill>
                    <a:srgbClr val="000000"/>
                  </a:solidFill>
                  <a:latin typeface="Times New Roman" pitchFamily="18" charset="0"/>
                  <a:cs typeface="Times New Roman" pitchFamily="18" charset="0"/>
                </a:endParaRPr>
              </a:p>
            </p:txBody>
          </p:sp>
          <p:sp>
            <p:nvSpPr>
              <p:cNvPr id="26643" name="AutoShape 29"/>
              <p:cNvSpPr>
                <a:spLocks noChangeArrowheads="1"/>
              </p:cNvSpPr>
              <p:nvPr/>
            </p:nvSpPr>
            <p:spPr bwMode="auto">
              <a:xfrm flipV="1">
                <a:off x="144" y="2160"/>
                <a:ext cx="1584" cy="288"/>
              </a:xfrm>
              <a:prstGeom prst="triangle">
                <a:avLst>
                  <a:gd name="adj" fmla="val 50000"/>
                </a:avLst>
              </a:prstGeom>
              <a:solidFill>
                <a:srgbClr val="FF99CC"/>
              </a:solidFill>
              <a:ln w="0">
                <a:solidFill>
                  <a:srgbClr val="FF99CC"/>
                </a:solidFill>
                <a:miter lim="800000"/>
                <a:headEnd/>
                <a:tailEnd/>
              </a:ln>
            </p:spPr>
            <p:txBody>
              <a:bodyPr wrap="none" anchor="ctr"/>
              <a:lstStyle/>
              <a:p>
                <a:pPr algn="ctr"/>
                <a:endParaRPr lang="en-US" sz="2800">
                  <a:solidFill>
                    <a:srgbClr val="000000"/>
                  </a:solidFill>
                  <a:latin typeface="Times New Roman" pitchFamily="18" charset="0"/>
                  <a:cs typeface="Times New Roman" pitchFamily="18" charset="0"/>
                </a:endParaRPr>
              </a:p>
            </p:txBody>
          </p:sp>
        </p:grpSp>
        <p:sp>
          <p:nvSpPr>
            <p:cNvPr id="26641" name="Text Box 42"/>
            <p:cNvSpPr txBox="1">
              <a:spLocks noChangeArrowheads="1"/>
            </p:cNvSpPr>
            <p:nvPr/>
          </p:nvSpPr>
          <p:spPr bwMode="auto">
            <a:xfrm>
              <a:off x="4032" y="1080"/>
              <a:ext cx="1584" cy="865"/>
            </a:xfrm>
            <a:prstGeom prst="rect">
              <a:avLst/>
            </a:prstGeom>
            <a:noFill/>
            <a:ln w="0">
              <a:noFill/>
              <a:miter lim="800000"/>
              <a:headEnd/>
              <a:tailEnd/>
            </a:ln>
          </p:spPr>
          <p:txBody>
            <a:bodyPr>
              <a:spAutoFit/>
            </a:bodyPr>
            <a:lstStyle/>
            <a:p>
              <a:pPr algn="ctr">
                <a:spcBef>
                  <a:spcPct val="50000"/>
                </a:spcBef>
              </a:pPr>
              <a:r>
                <a:rPr lang="en-US" sz="2800" b="1">
                  <a:solidFill>
                    <a:srgbClr val="000000"/>
                  </a:solidFill>
                  <a:latin typeface="Times New Roman" pitchFamily="18" charset="0"/>
                  <a:cs typeface="Times New Roman" pitchFamily="18" charset="0"/>
                </a:rPr>
                <a:t>Appropriation Subcommittee Reports a Bill</a:t>
              </a:r>
            </a:p>
          </p:txBody>
        </p:sp>
      </p:grpSp>
      <p:sp>
        <p:nvSpPr>
          <p:cNvPr id="170035" name="AutoShape 51"/>
          <p:cNvSpPr>
            <a:spLocks noChangeArrowheads="1"/>
          </p:cNvSpPr>
          <p:nvPr/>
        </p:nvSpPr>
        <p:spPr bwMode="auto">
          <a:xfrm rot="-7521443">
            <a:off x="4254500" y="879475"/>
            <a:ext cx="571500" cy="5372100"/>
          </a:xfrm>
          <a:prstGeom prst="downArrow">
            <a:avLst>
              <a:gd name="adj1" fmla="val 50000"/>
              <a:gd name="adj2" fmla="val 235000"/>
            </a:avLst>
          </a:prstGeom>
          <a:solidFill>
            <a:srgbClr val="FFFF66"/>
          </a:solidFill>
          <a:ln w="0">
            <a:solidFill>
              <a:srgbClr val="000000"/>
            </a:solidFill>
            <a:miter lim="800000"/>
            <a:headEnd/>
            <a:tailEnd/>
          </a:ln>
        </p:spPr>
        <p:txBody>
          <a:bodyPr wrap="none" anchor="ctr"/>
          <a:lstStyle/>
          <a:p>
            <a:pPr algn="ctr"/>
            <a:endParaRPr lang="en-US" sz="2800">
              <a:solidFill>
                <a:srgbClr val="000000"/>
              </a:solidFill>
              <a:latin typeface="Times New Roman" pitchFamily="18" charset="0"/>
              <a:cs typeface="Times New Roman" pitchFamily="18" charset="0"/>
            </a:endParaRPr>
          </a:p>
        </p:txBody>
      </p:sp>
      <p:grpSp>
        <p:nvGrpSpPr>
          <p:cNvPr id="17" name="Group 56"/>
          <p:cNvGrpSpPr>
            <a:grpSpLocks/>
          </p:cNvGrpSpPr>
          <p:nvPr/>
        </p:nvGrpSpPr>
        <p:grpSpPr bwMode="auto">
          <a:xfrm>
            <a:off x="3429000" y="1600200"/>
            <a:ext cx="2286000" cy="2286000"/>
            <a:chOff x="2160" y="1008"/>
            <a:chExt cx="1440" cy="1440"/>
          </a:xfrm>
        </p:grpSpPr>
        <p:sp>
          <p:nvSpPr>
            <p:cNvPr id="26638" name="Oval 54"/>
            <p:cNvSpPr>
              <a:spLocks noChangeArrowheads="1"/>
            </p:cNvSpPr>
            <p:nvPr/>
          </p:nvSpPr>
          <p:spPr bwMode="auto">
            <a:xfrm>
              <a:off x="2160" y="1008"/>
              <a:ext cx="1440" cy="1440"/>
            </a:xfrm>
            <a:prstGeom prst="ellipse">
              <a:avLst/>
            </a:prstGeom>
            <a:solidFill>
              <a:srgbClr val="CCFFCC"/>
            </a:solidFill>
            <a:ln w="0">
              <a:solidFill>
                <a:srgbClr val="CCFFCC"/>
              </a:solidFill>
              <a:round/>
              <a:headEnd/>
              <a:tailEnd/>
            </a:ln>
          </p:spPr>
          <p:txBody>
            <a:bodyPr wrap="none" anchor="ctr"/>
            <a:lstStyle/>
            <a:p>
              <a:pPr algn="ctr"/>
              <a:endParaRPr lang="en-US" sz="2800">
                <a:solidFill>
                  <a:srgbClr val="000000"/>
                </a:solidFill>
                <a:latin typeface="Times New Roman" pitchFamily="18" charset="0"/>
                <a:cs typeface="Times New Roman" pitchFamily="18" charset="0"/>
              </a:endParaRPr>
            </a:p>
          </p:txBody>
        </p:sp>
        <p:sp>
          <p:nvSpPr>
            <p:cNvPr id="26639" name="Text Box 55"/>
            <p:cNvSpPr txBox="1">
              <a:spLocks noChangeArrowheads="1"/>
            </p:cNvSpPr>
            <p:nvPr/>
          </p:nvSpPr>
          <p:spPr bwMode="auto">
            <a:xfrm>
              <a:off x="2160" y="1440"/>
              <a:ext cx="1440" cy="596"/>
            </a:xfrm>
            <a:prstGeom prst="rect">
              <a:avLst/>
            </a:prstGeom>
            <a:noFill/>
            <a:ln w="0">
              <a:noFill/>
              <a:miter lim="800000"/>
              <a:headEnd/>
              <a:tailEnd/>
            </a:ln>
          </p:spPr>
          <p:txBody>
            <a:bodyPr>
              <a:spAutoFit/>
            </a:bodyPr>
            <a:lstStyle/>
            <a:p>
              <a:pPr algn="ctr">
                <a:spcBef>
                  <a:spcPct val="50000"/>
                </a:spcBef>
              </a:pPr>
              <a:r>
                <a:rPr lang="en-US" sz="2800" b="1">
                  <a:solidFill>
                    <a:srgbClr val="000000"/>
                  </a:solidFill>
                  <a:latin typeface="Times New Roman" pitchFamily="18" charset="0"/>
                  <a:cs typeface="Times New Roman" pitchFamily="18" charset="0"/>
                </a:rPr>
                <a:t>Sent to President</a:t>
              </a:r>
            </a:p>
          </p:txBody>
        </p:sp>
      </p:grpSp>
    </p:spTree>
  </p:cSld>
  <p:clrMapOvr>
    <a:masterClrMapping/>
  </p:clrMapOvr>
  <p:transition>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170021"/>
                                        </p:tgtEl>
                                        <p:attrNameLst>
                                          <p:attrName>style.visibility</p:attrName>
                                        </p:attrNameLst>
                                      </p:cBhvr>
                                      <p:to>
                                        <p:strVal val="visible"/>
                                      </p:to>
                                    </p:set>
                                    <p:animEffect transition="in" filter="dissolve">
                                      <p:cBhvr>
                                        <p:cTn id="7" dur="500"/>
                                        <p:tgtEl>
                                          <p:spTgt spid="170021"/>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70022"/>
                                        </p:tgtEl>
                                        <p:attrNameLst>
                                          <p:attrName>style.visibility</p:attrName>
                                        </p:attrNameLst>
                                      </p:cBhvr>
                                      <p:to>
                                        <p:strVal val="visible"/>
                                      </p:to>
                                    </p:set>
                                    <p:animEffect transition="in" filter="dissolve">
                                      <p:cBhvr>
                                        <p:cTn id="10" dur="500"/>
                                        <p:tgtEl>
                                          <p:spTgt spid="170022"/>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1" fill="hold" nodeType="click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up)">
                                      <p:cBhvr>
                                        <p:cTn id="15" dur="1000"/>
                                        <p:tgtEl>
                                          <p:spTgt spid="11"/>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1" fill="hold" nodeType="click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wipe(up)">
                                      <p:cBhvr>
                                        <p:cTn id="20" dur="1000"/>
                                        <p:tgtEl>
                                          <p:spTgt spid="7"/>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1" fill="hold" nodeType="click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wipe(up)">
                                      <p:cBhvr>
                                        <p:cTn id="25" dur="1000"/>
                                        <p:tgtEl>
                                          <p:spTgt spid="5"/>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4" fill="hold" grpId="0" nodeType="clickEffect">
                                  <p:stCondLst>
                                    <p:cond delay="0"/>
                                  </p:stCondLst>
                                  <p:childTnLst>
                                    <p:set>
                                      <p:cBhvr>
                                        <p:cTn id="29" dur="1" fill="hold">
                                          <p:stCondLst>
                                            <p:cond delay="0"/>
                                          </p:stCondLst>
                                        </p:cTn>
                                        <p:tgtEl>
                                          <p:spTgt spid="170035"/>
                                        </p:tgtEl>
                                        <p:attrNameLst>
                                          <p:attrName>style.visibility</p:attrName>
                                        </p:attrNameLst>
                                      </p:cBhvr>
                                      <p:to>
                                        <p:strVal val="visible"/>
                                      </p:to>
                                    </p:set>
                                    <p:animEffect transition="in" filter="wipe(down)">
                                      <p:cBhvr>
                                        <p:cTn id="30" dur="500"/>
                                        <p:tgtEl>
                                          <p:spTgt spid="170035"/>
                                        </p:tgtEl>
                                      </p:cBhvr>
                                    </p:animEffect>
                                  </p:childTnLst>
                                </p:cTn>
                              </p:par>
                            </p:childTnLst>
                          </p:cTn>
                        </p:par>
                        <p:par>
                          <p:cTn id="31" fill="hold">
                            <p:stCondLst>
                              <p:cond delay="500"/>
                            </p:stCondLst>
                            <p:childTnLst>
                              <p:par>
                                <p:cTn id="32" presetID="22" presetClass="entr" presetSubtype="1" fill="hold" nodeType="afterEffect">
                                  <p:stCondLst>
                                    <p:cond delay="0"/>
                                  </p:stCondLst>
                                  <p:childTnLst>
                                    <p:set>
                                      <p:cBhvr>
                                        <p:cTn id="33" dur="1" fill="hold">
                                          <p:stCondLst>
                                            <p:cond delay="0"/>
                                          </p:stCondLst>
                                        </p:cTn>
                                        <p:tgtEl>
                                          <p:spTgt spid="15"/>
                                        </p:tgtEl>
                                        <p:attrNameLst>
                                          <p:attrName>style.visibility</p:attrName>
                                        </p:attrNameLst>
                                      </p:cBhvr>
                                      <p:to>
                                        <p:strVal val="visible"/>
                                      </p:to>
                                    </p:set>
                                    <p:animEffect transition="in" filter="wipe(up)">
                                      <p:cBhvr>
                                        <p:cTn id="34" dur="1000"/>
                                        <p:tgtEl>
                                          <p:spTgt spid="15"/>
                                        </p:tgtEl>
                                      </p:cBhvr>
                                    </p:animEffect>
                                  </p:childTnLst>
                                </p:cTn>
                              </p:par>
                            </p:childTnLst>
                          </p:cTn>
                        </p:par>
                        <p:par>
                          <p:cTn id="35" fill="hold">
                            <p:stCondLst>
                              <p:cond delay="1500"/>
                            </p:stCondLst>
                            <p:childTnLst>
                              <p:par>
                                <p:cTn id="36" presetID="10" presetClass="exit" presetSubtype="0" fill="hold" grpId="1" nodeType="afterEffect">
                                  <p:stCondLst>
                                    <p:cond delay="0"/>
                                  </p:stCondLst>
                                  <p:childTnLst>
                                    <p:animEffect transition="out" filter="fade">
                                      <p:cBhvr>
                                        <p:cTn id="37" dur="2000"/>
                                        <p:tgtEl>
                                          <p:spTgt spid="170035"/>
                                        </p:tgtEl>
                                      </p:cBhvr>
                                    </p:animEffect>
                                    <p:set>
                                      <p:cBhvr>
                                        <p:cTn id="38" dur="1" fill="hold">
                                          <p:stCondLst>
                                            <p:cond delay="1999"/>
                                          </p:stCondLst>
                                        </p:cTn>
                                        <p:tgtEl>
                                          <p:spTgt spid="170035"/>
                                        </p:tgtEl>
                                        <p:attrNameLst>
                                          <p:attrName>style.visibility</p:attrName>
                                        </p:attrNameLst>
                                      </p:cBhvr>
                                      <p:to>
                                        <p:strVal val="hidden"/>
                                      </p:to>
                                    </p:set>
                                  </p:childTnLst>
                                </p:cTn>
                              </p:par>
                            </p:childTnLst>
                          </p:cTn>
                        </p:par>
                      </p:childTnLst>
                    </p:cTn>
                  </p:par>
                  <p:par>
                    <p:cTn id="39" fill="hold">
                      <p:stCondLst>
                        <p:cond delay="indefinite"/>
                      </p:stCondLst>
                      <p:childTnLst>
                        <p:par>
                          <p:cTn id="40" fill="hold">
                            <p:stCondLst>
                              <p:cond delay="0"/>
                            </p:stCondLst>
                            <p:childTnLst>
                              <p:par>
                                <p:cTn id="41" presetID="22" presetClass="entr" presetSubtype="1" fill="hold" nodeType="click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ipe(up)">
                                      <p:cBhvr>
                                        <p:cTn id="43" dur="1000"/>
                                        <p:tgtEl>
                                          <p:spTgt spid="13"/>
                                        </p:tgtEl>
                                      </p:cBhvr>
                                    </p:animEffect>
                                  </p:childTnLst>
                                </p:cTn>
                              </p:par>
                            </p:childTnLst>
                          </p:cTn>
                        </p:par>
                      </p:childTnLst>
                    </p:cTn>
                  </p:par>
                  <p:par>
                    <p:cTn id="44" fill="hold">
                      <p:stCondLst>
                        <p:cond delay="indefinite"/>
                      </p:stCondLst>
                      <p:childTnLst>
                        <p:par>
                          <p:cTn id="45" fill="hold">
                            <p:stCondLst>
                              <p:cond delay="0"/>
                            </p:stCondLst>
                            <p:childTnLst>
                              <p:par>
                                <p:cTn id="46" presetID="22" presetClass="entr" presetSubtype="1" fill="hold" nodeType="clickEffect">
                                  <p:stCondLst>
                                    <p:cond delay="0"/>
                                  </p:stCondLst>
                                  <p:childTnLst>
                                    <p:set>
                                      <p:cBhvr>
                                        <p:cTn id="47" dur="1" fill="hold">
                                          <p:stCondLst>
                                            <p:cond delay="0"/>
                                          </p:stCondLst>
                                        </p:cTn>
                                        <p:tgtEl>
                                          <p:spTgt spid="9"/>
                                        </p:tgtEl>
                                        <p:attrNameLst>
                                          <p:attrName>style.visibility</p:attrName>
                                        </p:attrNameLst>
                                      </p:cBhvr>
                                      <p:to>
                                        <p:strVal val="visible"/>
                                      </p:to>
                                    </p:set>
                                    <p:animEffect transition="in" filter="wipe(up)">
                                      <p:cBhvr>
                                        <p:cTn id="48" dur="1000"/>
                                        <p:tgtEl>
                                          <p:spTgt spid="9"/>
                                        </p:tgtEl>
                                      </p:cBhvr>
                                    </p:animEffect>
                                  </p:childTnLst>
                                </p:cTn>
                              </p:par>
                            </p:childTnLst>
                          </p:cTn>
                        </p:par>
                      </p:childTnLst>
                    </p:cTn>
                  </p:par>
                  <p:par>
                    <p:cTn id="49" fill="hold">
                      <p:stCondLst>
                        <p:cond delay="indefinite"/>
                      </p:stCondLst>
                      <p:childTnLst>
                        <p:par>
                          <p:cTn id="50" fill="hold">
                            <p:stCondLst>
                              <p:cond delay="0"/>
                            </p:stCondLst>
                            <p:childTnLst>
                              <p:par>
                                <p:cTn id="51" presetID="22" presetClass="entr" presetSubtype="4" fill="hold" nodeType="clickEffect">
                                  <p:stCondLst>
                                    <p:cond delay="0"/>
                                  </p:stCondLst>
                                  <p:childTnLst>
                                    <p:set>
                                      <p:cBhvr>
                                        <p:cTn id="52" dur="1" fill="hold">
                                          <p:stCondLst>
                                            <p:cond delay="0"/>
                                          </p:stCondLst>
                                        </p:cTn>
                                        <p:tgtEl>
                                          <p:spTgt spid="2"/>
                                        </p:tgtEl>
                                        <p:attrNameLst>
                                          <p:attrName>style.visibility</p:attrName>
                                        </p:attrNameLst>
                                      </p:cBhvr>
                                      <p:to>
                                        <p:strVal val="visible"/>
                                      </p:to>
                                    </p:set>
                                    <p:animEffect transition="in" filter="wipe(down)">
                                      <p:cBhvr>
                                        <p:cTn id="53" dur="1000"/>
                                        <p:tgtEl>
                                          <p:spTgt spid="2"/>
                                        </p:tgtEl>
                                      </p:cBhvr>
                                    </p:animEffect>
                                  </p:childTnLst>
                                </p:cTn>
                              </p:par>
                            </p:childTnLst>
                          </p:cTn>
                        </p:par>
                      </p:childTnLst>
                    </p:cTn>
                  </p:par>
                  <p:par>
                    <p:cTn id="54" fill="hold">
                      <p:stCondLst>
                        <p:cond delay="indefinite"/>
                      </p:stCondLst>
                      <p:childTnLst>
                        <p:par>
                          <p:cTn id="55" fill="hold">
                            <p:stCondLst>
                              <p:cond delay="0"/>
                            </p:stCondLst>
                            <p:childTnLst>
                              <p:par>
                                <p:cTn id="56" presetID="22" presetClass="entr" presetSubtype="4" fill="hold" nodeType="clickEffect">
                                  <p:stCondLst>
                                    <p:cond delay="0"/>
                                  </p:stCondLst>
                                  <p:childTnLst>
                                    <p:set>
                                      <p:cBhvr>
                                        <p:cTn id="57" dur="1" fill="hold">
                                          <p:stCondLst>
                                            <p:cond delay="0"/>
                                          </p:stCondLst>
                                        </p:cTn>
                                        <p:tgtEl>
                                          <p:spTgt spid="17"/>
                                        </p:tgtEl>
                                        <p:attrNameLst>
                                          <p:attrName>style.visibility</p:attrName>
                                        </p:attrNameLst>
                                      </p:cBhvr>
                                      <p:to>
                                        <p:strVal val="visible"/>
                                      </p:to>
                                    </p:set>
                                    <p:animEffect transition="in" filter="wipe(down)">
                                      <p:cBhvr>
                                        <p:cTn id="58"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0021" grpId="0"/>
      <p:bldP spid="170022" grpId="0"/>
      <p:bldP spid="170035" grpId="0" animBg="1"/>
      <p:bldP spid="170035" grpId="1" animBg="1"/>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9090" name="Rectangle 2"/>
          <p:cNvSpPr>
            <a:spLocks noGrp="1" noChangeArrowheads="1"/>
          </p:cNvSpPr>
          <p:nvPr>
            <p:ph idx="1"/>
          </p:nvPr>
        </p:nvSpPr>
        <p:spPr>
          <a:xfrm>
            <a:off x="0" y="1981200"/>
            <a:ext cx="9144000" cy="4876800"/>
          </a:xfrm>
        </p:spPr>
        <p:txBody>
          <a:bodyPr>
            <a:normAutofit lnSpcReduction="10000"/>
          </a:bodyPr>
          <a:lstStyle/>
          <a:p>
            <a:pPr lvl="2">
              <a:lnSpc>
                <a:spcPct val="90000"/>
              </a:lnSpc>
              <a:buFontTx/>
              <a:buNone/>
              <a:defRPr/>
            </a:pPr>
            <a:r>
              <a:rPr lang="en-US" sz="2800" b="1" i="1" dirty="0" smtClean="0">
                <a:solidFill>
                  <a:schemeClr val="tx1">
                    <a:lumMod val="65000"/>
                    <a:lumOff val="35000"/>
                  </a:schemeClr>
                </a:solidFill>
                <a:latin typeface="Century Schoolbook" pitchFamily="18" charset="0"/>
              </a:rPr>
              <a:t>   </a:t>
            </a:r>
            <a:endParaRPr lang="en-US" sz="2800" b="1" i="1" dirty="0">
              <a:solidFill>
                <a:schemeClr val="tx1">
                  <a:lumMod val="65000"/>
                  <a:lumOff val="35000"/>
                </a:schemeClr>
              </a:solidFill>
              <a:latin typeface="Century Schoolbook" pitchFamily="18" charset="0"/>
            </a:endParaRPr>
          </a:p>
          <a:p>
            <a:pPr lvl="2">
              <a:lnSpc>
                <a:spcPct val="90000"/>
              </a:lnSpc>
              <a:buFontTx/>
              <a:buNone/>
              <a:defRPr/>
            </a:pPr>
            <a:r>
              <a:rPr lang="en-US" sz="2800" b="1" dirty="0" smtClean="0">
                <a:solidFill>
                  <a:schemeClr val="tx1">
                    <a:lumMod val="65000"/>
                    <a:lumOff val="35000"/>
                  </a:schemeClr>
                </a:solidFill>
                <a:effectLst/>
              </a:rPr>
              <a:t>The study of choice under the conditions of scarcity.</a:t>
            </a:r>
          </a:p>
          <a:p>
            <a:pPr lvl="2">
              <a:lnSpc>
                <a:spcPct val="90000"/>
              </a:lnSpc>
              <a:buFontTx/>
              <a:buNone/>
              <a:defRPr/>
            </a:pPr>
            <a:endParaRPr lang="en-US" sz="2800" b="1" i="1" dirty="0" smtClean="0">
              <a:solidFill>
                <a:schemeClr val="tx1">
                  <a:lumMod val="65000"/>
                  <a:lumOff val="35000"/>
                </a:schemeClr>
              </a:solidFill>
            </a:endParaRPr>
          </a:p>
          <a:p>
            <a:pPr lvl="2">
              <a:lnSpc>
                <a:spcPct val="90000"/>
              </a:lnSpc>
              <a:defRPr/>
            </a:pPr>
            <a:r>
              <a:rPr lang="en-US" sz="2800" b="1" dirty="0" smtClean="0">
                <a:solidFill>
                  <a:schemeClr val="tx1">
                    <a:lumMod val="65000"/>
                    <a:lumOff val="35000"/>
                  </a:schemeClr>
                </a:solidFill>
              </a:rPr>
              <a:t>Microeconomics-study of the behavior and decision making by small units such as individuals and businesses.</a:t>
            </a:r>
          </a:p>
          <a:p>
            <a:pPr lvl="2">
              <a:lnSpc>
                <a:spcPct val="90000"/>
              </a:lnSpc>
              <a:buFontTx/>
              <a:buNone/>
              <a:defRPr/>
            </a:pPr>
            <a:endParaRPr lang="en-US" sz="2800" b="1" dirty="0" smtClean="0">
              <a:solidFill>
                <a:schemeClr val="tx1">
                  <a:lumMod val="65000"/>
                  <a:lumOff val="35000"/>
                </a:schemeClr>
              </a:solidFill>
            </a:endParaRPr>
          </a:p>
          <a:p>
            <a:pPr lvl="2">
              <a:lnSpc>
                <a:spcPct val="90000"/>
              </a:lnSpc>
              <a:defRPr/>
            </a:pPr>
            <a:r>
              <a:rPr lang="en-US" sz="2800" b="1" dirty="0" smtClean="0">
                <a:solidFill>
                  <a:schemeClr val="tx1">
                    <a:lumMod val="65000"/>
                    <a:lumOff val="35000"/>
                  </a:schemeClr>
                </a:solidFill>
              </a:rPr>
              <a:t>Macroeconomics-study of the behavior and decision making of large units such as governments.</a:t>
            </a:r>
            <a:r>
              <a:rPr lang="en-US" b="1" dirty="0" smtClean="0">
                <a:solidFill>
                  <a:schemeClr val="tx1">
                    <a:lumMod val="65000"/>
                    <a:lumOff val="35000"/>
                  </a:schemeClr>
                </a:solidFill>
              </a:rPr>
              <a:t> </a:t>
            </a:r>
          </a:p>
          <a:p>
            <a:pPr>
              <a:lnSpc>
                <a:spcPct val="90000"/>
              </a:lnSpc>
              <a:defRPr/>
            </a:pPr>
            <a:endParaRPr lang="en-US" dirty="0" smtClean="0">
              <a:solidFill>
                <a:schemeClr val="tx1">
                  <a:lumMod val="65000"/>
                  <a:lumOff val="35000"/>
                </a:schemeClr>
              </a:solidFill>
            </a:endParaRPr>
          </a:p>
        </p:txBody>
      </p:sp>
      <p:pic>
        <p:nvPicPr>
          <p:cNvPr id="9219" name="Picture 5" descr="C:\Documents and Settings\Teacher\Local Settings\Temporary Internet Files\Content.IE5\LV4B0KF3\MCj04396050000[1].png"/>
          <p:cNvPicPr>
            <a:picLocks noChangeAspect="1" noChangeArrowheads="1"/>
          </p:cNvPicPr>
          <p:nvPr/>
        </p:nvPicPr>
        <p:blipFill>
          <a:blip r:embed="rId2" cstate="print"/>
          <a:srcRect/>
          <a:stretch>
            <a:fillRect/>
          </a:stretch>
        </p:blipFill>
        <p:spPr bwMode="auto">
          <a:xfrm>
            <a:off x="-457200" y="0"/>
            <a:ext cx="2743200" cy="1981200"/>
          </a:xfrm>
          <a:prstGeom prst="rect">
            <a:avLst/>
          </a:prstGeom>
          <a:noFill/>
          <a:ln w="9525">
            <a:noFill/>
            <a:miter lim="800000"/>
            <a:headEnd/>
            <a:tailEnd/>
          </a:ln>
        </p:spPr>
      </p:pic>
      <p:sp>
        <p:nvSpPr>
          <p:cNvPr id="9" name="Frame 8"/>
          <p:cNvSpPr/>
          <p:nvPr/>
        </p:nvSpPr>
        <p:spPr bwMode="auto">
          <a:xfrm>
            <a:off x="2057400" y="304800"/>
            <a:ext cx="7086600" cy="1447800"/>
          </a:xfrm>
          <a:prstGeom prst="frame">
            <a:avLst/>
          </a:prstGeom>
          <a:solidFill>
            <a:schemeClr val="accent1"/>
          </a:solidFill>
          <a:ln w="9525" cap="flat" cmpd="sng" algn="ctr">
            <a:solidFill>
              <a:schemeClr val="tx1"/>
            </a:solidFill>
            <a:prstDash val="solid"/>
            <a:round/>
            <a:headEnd type="none" w="med" len="med"/>
            <a:tailEnd type="none" w="med" len="med"/>
          </a:ln>
          <a:effectLst/>
        </p:spPr>
        <p:txBody>
          <a:bodyPr/>
          <a:lstStyle/>
          <a:p>
            <a:pPr algn="ctr">
              <a:defRPr/>
            </a:pPr>
            <a:r>
              <a:rPr lang="en-US" sz="4800" dirty="0">
                <a:latin typeface="+mj-lt"/>
              </a:rPr>
              <a:t>What is Economics?</a:t>
            </a:r>
          </a:p>
        </p:txBody>
      </p:sp>
    </p:spTree>
  </p:cSld>
  <p:clrMapOvr>
    <a:masterClrMapping/>
  </p:clrMapOvr>
  <p:transition>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iterate type="wd">
                                    <p:tmPct val="0"/>
                                  </p:iterate>
                                  <p:childTnLst>
                                    <p:set>
                                      <p:cBhvr>
                                        <p:cTn id="6" dur="1" fill="hold">
                                          <p:stCondLst>
                                            <p:cond delay="0"/>
                                          </p:stCondLst>
                                        </p:cTn>
                                        <p:tgtEl>
                                          <p:spTgt spid="89090">
                                            <p:txEl>
                                              <p:pRg st="0" end="0"/>
                                            </p:txEl>
                                          </p:spTgt>
                                        </p:tgtEl>
                                        <p:attrNameLst>
                                          <p:attrName>style.visibility</p:attrName>
                                        </p:attrNameLst>
                                      </p:cBhvr>
                                      <p:to>
                                        <p:strVal val="visible"/>
                                      </p:to>
                                    </p:set>
                                    <p:animEffect transition="in" filter="blinds(horizontal)">
                                      <p:cBhvr>
                                        <p:cTn id="7" dur="500"/>
                                        <p:tgtEl>
                                          <p:spTgt spid="8909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iterate type="wd">
                                    <p:tmPct val="0"/>
                                  </p:iterate>
                                  <p:childTnLst>
                                    <p:set>
                                      <p:cBhvr>
                                        <p:cTn id="11" dur="1" fill="hold">
                                          <p:stCondLst>
                                            <p:cond delay="0"/>
                                          </p:stCondLst>
                                        </p:cTn>
                                        <p:tgtEl>
                                          <p:spTgt spid="89090">
                                            <p:txEl>
                                              <p:pRg st="1" end="1"/>
                                            </p:txEl>
                                          </p:spTgt>
                                        </p:tgtEl>
                                        <p:attrNameLst>
                                          <p:attrName>style.visibility</p:attrName>
                                        </p:attrNameLst>
                                      </p:cBhvr>
                                      <p:to>
                                        <p:strVal val="visible"/>
                                      </p:to>
                                    </p:set>
                                    <p:animEffect transition="in" filter="blinds(horizontal)">
                                      <p:cBhvr>
                                        <p:cTn id="12" dur="500"/>
                                        <p:tgtEl>
                                          <p:spTgt spid="89090">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89090">
                                            <p:txEl>
                                              <p:pRg st="3" end="3"/>
                                            </p:txEl>
                                          </p:spTgt>
                                        </p:tgtEl>
                                        <p:attrNameLst>
                                          <p:attrName>style.visibility</p:attrName>
                                        </p:attrNameLst>
                                      </p:cBhvr>
                                      <p:to>
                                        <p:strVal val="visible"/>
                                      </p:to>
                                    </p:set>
                                    <p:animEffect transition="in" filter="box(in)">
                                      <p:cBhvr>
                                        <p:cTn id="17" dur="500"/>
                                        <p:tgtEl>
                                          <p:spTgt spid="89090">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nodeType="clickEffect">
                                  <p:stCondLst>
                                    <p:cond delay="0"/>
                                  </p:stCondLst>
                                  <p:childTnLst>
                                    <p:set>
                                      <p:cBhvr>
                                        <p:cTn id="21" dur="1" fill="hold">
                                          <p:stCondLst>
                                            <p:cond delay="0"/>
                                          </p:stCondLst>
                                        </p:cTn>
                                        <p:tgtEl>
                                          <p:spTgt spid="89090">
                                            <p:txEl>
                                              <p:pRg st="5" end="5"/>
                                            </p:txEl>
                                          </p:spTgt>
                                        </p:tgtEl>
                                        <p:attrNameLst>
                                          <p:attrName>style.visibility</p:attrName>
                                        </p:attrNameLst>
                                      </p:cBhvr>
                                      <p:to>
                                        <p:strVal val="visible"/>
                                      </p:to>
                                    </p:set>
                                    <p:animEffect transition="in" filter="box(in)">
                                      <p:cBhvr>
                                        <p:cTn id="22" dur="500"/>
                                        <p:tgtEl>
                                          <p:spTgt spid="89090">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9144000" cy="1143000"/>
          </a:xfrm>
        </p:spPr>
        <p:txBody>
          <a:bodyPr/>
          <a:lstStyle/>
          <a:p>
            <a:r>
              <a:rPr lang="en-US" dirty="0" smtClean="0"/>
              <a:t>What is the budget timeline?</a:t>
            </a:r>
            <a:endParaRPr lang="en-US" dirty="0"/>
          </a:p>
        </p:txBody>
      </p:sp>
      <p:sp>
        <p:nvSpPr>
          <p:cNvPr id="3" name="TextBox 2"/>
          <p:cNvSpPr txBox="1"/>
          <p:nvPr/>
        </p:nvSpPr>
        <p:spPr>
          <a:xfrm>
            <a:off x="76200" y="1524000"/>
            <a:ext cx="8991600" cy="5632311"/>
          </a:xfrm>
          <a:prstGeom prst="rect">
            <a:avLst/>
          </a:prstGeom>
          <a:noFill/>
        </p:spPr>
        <p:txBody>
          <a:bodyPr wrap="square" rtlCol="0">
            <a:spAutoFit/>
          </a:bodyPr>
          <a:lstStyle/>
          <a:p>
            <a:r>
              <a:rPr lang="en-US" sz="2800" b="1" dirty="0" smtClean="0">
                <a:solidFill>
                  <a:schemeClr val="tx1">
                    <a:lumMod val="95000"/>
                  </a:schemeClr>
                </a:solidFill>
                <a:latin typeface="+mn-lt"/>
              </a:rPr>
              <a:t>Fall/Winter</a:t>
            </a:r>
          </a:p>
          <a:p>
            <a:pPr marL="342900" indent="-342900">
              <a:buFont typeface="Arial" pitchFamily="34" charset="0"/>
              <a:buChar char="•"/>
            </a:pPr>
            <a:r>
              <a:rPr lang="en-US" sz="2800" dirty="0" smtClean="0">
                <a:solidFill>
                  <a:schemeClr val="tx1">
                    <a:lumMod val="95000"/>
                  </a:schemeClr>
                </a:solidFill>
                <a:latin typeface="+mn-lt"/>
              </a:rPr>
              <a:t>Agencies send initial budget requests to the Office of Management and Budget (OMB) </a:t>
            </a:r>
          </a:p>
          <a:p>
            <a:r>
              <a:rPr lang="en-US" sz="2800" b="1" dirty="0" smtClean="0">
                <a:solidFill>
                  <a:schemeClr val="tx1">
                    <a:lumMod val="95000"/>
                  </a:schemeClr>
                </a:solidFill>
                <a:latin typeface="+mn-lt"/>
              </a:rPr>
              <a:t>February to August</a:t>
            </a:r>
          </a:p>
          <a:p>
            <a:pPr marL="342900" indent="-342900">
              <a:buFont typeface="Arial" pitchFamily="34" charset="0"/>
              <a:buChar char="•"/>
            </a:pPr>
            <a:r>
              <a:rPr lang="en-US" sz="2800" dirty="0" smtClean="0">
                <a:solidFill>
                  <a:schemeClr val="tx1">
                    <a:lumMod val="95000"/>
                  </a:schemeClr>
                </a:solidFill>
                <a:latin typeface="+mn-lt"/>
              </a:rPr>
              <a:t>President submits budget request to Congress</a:t>
            </a:r>
          </a:p>
          <a:p>
            <a:pPr marL="342900" indent="-342900">
              <a:buFont typeface="Arial" pitchFamily="34" charset="0"/>
              <a:buChar char="•"/>
            </a:pPr>
            <a:r>
              <a:rPr lang="en-US" sz="2800" dirty="0" smtClean="0">
                <a:solidFill>
                  <a:schemeClr val="tx1">
                    <a:lumMod val="95000"/>
                  </a:schemeClr>
                </a:solidFill>
                <a:latin typeface="+mn-lt"/>
              </a:rPr>
              <a:t>Congress debates budget request</a:t>
            </a:r>
          </a:p>
          <a:p>
            <a:r>
              <a:rPr lang="en-US" sz="2800" b="1" dirty="0" smtClean="0">
                <a:solidFill>
                  <a:schemeClr val="tx1">
                    <a:lumMod val="95000"/>
                  </a:schemeClr>
                </a:solidFill>
                <a:latin typeface="+mn-lt"/>
              </a:rPr>
              <a:t>September</a:t>
            </a:r>
          </a:p>
          <a:p>
            <a:pPr marL="342900" indent="-342900">
              <a:buFont typeface="Arial" pitchFamily="34" charset="0"/>
              <a:buChar char="•"/>
            </a:pPr>
            <a:r>
              <a:rPr lang="en-US" sz="2800" dirty="0" smtClean="0">
                <a:solidFill>
                  <a:schemeClr val="tx1">
                    <a:lumMod val="95000"/>
                  </a:schemeClr>
                </a:solidFill>
                <a:latin typeface="+mn-lt"/>
              </a:rPr>
              <a:t>House-Senate resolve differences and agree on spending bills</a:t>
            </a:r>
          </a:p>
          <a:p>
            <a:pPr marL="342900" indent="-342900">
              <a:buFont typeface="Arial" pitchFamily="34" charset="0"/>
              <a:buChar char="•"/>
            </a:pPr>
            <a:r>
              <a:rPr lang="en-US" sz="2800" dirty="0" smtClean="0">
                <a:solidFill>
                  <a:schemeClr val="tx1">
                    <a:lumMod val="95000"/>
                  </a:schemeClr>
                </a:solidFill>
                <a:latin typeface="+mn-lt"/>
              </a:rPr>
              <a:t>President signs or vetoes final bills</a:t>
            </a:r>
          </a:p>
          <a:p>
            <a:r>
              <a:rPr lang="en-US" sz="2800" b="1" dirty="0" smtClean="0">
                <a:solidFill>
                  <a:schemeClr val="tx1">
                    <a:lumMod val="95000"/>
                  </a:schemeClr>
                </a:solidFill>
                <a:latin typeface="+mn-lt"/>
              </a:rPr>
              <a:t>October 1</a:t>
            </a:r>
            <a:r>
              <a:rPr lang="en-US" sz="2800" b="1" baseline="30000" dirty="0" smtClean="0">
                <a:solidFill>
                  <a:schemeClr val="tx1">
                    <a:lumMod val="95000"/>
                  </a:schemeClr>
                </a:solidFill>
                <a:latin typeface="+mn-lt"/>
              </a:rPr>
              <a:t>st</a:t>
            </a:r>
            <a:r>
              <a:rPr lang="en-US" sz="2800" b="1" dirty="0" smtClean="0">
                <a:solidFill>
                  <a:schemeClr val="tx1">
                    <a:lumMod val="95000"/>
                  </a:schemeClr>
                </a:solidFill>
                <a:latin typeface="+mn-lt"/>
              </a:rPr>
              <a:t> </a:t>
            </a:r>
          </a:p>
          <a:p>
            <a:pPr marL="342900" indent="-342900">
              <a:buFont typeface="Arial" pitchFamily="34" charset="0"/>
              <a:buChar char="•"/>
            </a:pPr>
            <a:r>
              <a:rPr lang="en-US" sz="2800" dirty="0" smtClean="0">
                <a:solidFill>
                  <a:schemeClr val="tx1">
                    <a:lumMod val="95000"/>
                  </a:schemeClr>
                </a:solidFill>
                <a:latin typeface="+mn-lt"/>
              </a:rPr>
              <a:t>Beginning of fiscal year</a:t>
            </a:r>
            <a:r>
              <a:rPr lang="en-US" sz="2400" b="1" dirty="0" smtClean="0"/>
              <a:t/>
            </a:r>
            <a:br>
              <a:rPr lang="en-US" sz="2400" b="1" dirty="0" smtClean="0"/>
            </a:br>
            <a:endParaRPr lang="en-US" sz="2400" dirty="0"/>
          </a:p>
        </p:txBody>
      </p:sp>
    </p:spTree>
  </p:cSld>
  <p:clrMapOvr>
    <a:masterClrMapping/>
  </p:clrMapOvr>
  <p:transition>
    <p:cove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74638"/>
            <a:ext cx="8991600" cy="1143000"/>
          </a:xfrm>
        </p:spPr>
        <p:txBody>
          <a:bodyPr/>
          <a:lstStyle/>
          <a:p>
            <a:pPr>
              <a:defRPr/>
            </a:pPr>
            <a:r>
              <a:rPr lang="en-US" dirty="0" smtClean="0"/>
              <a:t>Guns or Butter?</a:t>
            </a:r>
            <a:endParaRPr lang="en-US" dirty="0"/>
          </a:p>
        </p:txBody>
      </p:sp>
      <p:sp>
        <p:nvSpPr>
          <p:cNvPr id="3" name="Content Placeholder 2"/>
          <p:cNvSpPr>
            <a:spLocks noGrp="1"/>
          </p:cNvSpPr>
          <p:nvPr>
            <p:ph idx="1"/>
          </p:nvPr>
        </p:nvSpPr>
        <p:spPr>
          <a:xfrm>
            <a:off x="152400" y="1524000"/>
            <a:ext cx="9144000" cy="4724400"/>
          </a:xfrm>
        </p:spPr>
        <p:txBody>
          <a:bodyPr/>
          <a:lstStyle/>
          <a:p>
            <a:pPr marL="0" indent="0">
              <a:buNone/>
              <a:defRPr/>
            </a:pPr>
            <a:r>
              <a:rPr lang="en-US" sz="2400" dirty="0" smtClean="0">
                <a:solidFill>
                  <a:schemeClr val="tx1">
                    <a:lumMod val="95000"/>
                  </a:schemeClr>
                </a:solidFill>
                <a:effectLst/>
                <a:latin typeface="Lucida Bright" pitchFamily="18" charset="0"/>
              </a:rPr>
              <a:t>Analyze the federal spending pie chart on page 371.</a:t>
            </a:r>
          </a:p>
          <a:p>
            <a:pPr marL="0" indent="0">
              <a:buNone/>
              <a:defRPr/>
            </a:pPr>
            <a:r>
              <a:rPr lang="en-US" sz="2400" dirty="0" smtClean="0">
                <a:solidFill>
                  <a:schemeClr val="tx1">
                    <a:lumMod val="95000"/>
                  </a:schemeClr>
                </a:solidFill>
                <a:effectLst/>
                <a:latin typeface="Lucida Bright" pitchFamily="18" charset="0"/>
              </a:rPr>
              <a:t>Consider the difference between mandatory and discretionary spending as described on pages 371-374.</a:t>
            </a:r>
          </a:p>
          <a:p>
            <a:pPr marL="0" indent="0">
              <a:buNone/>
              <a:defRPr/>
            </a:pPr>
            <a:r>
              <a:rPr lang="en-US" sz="2400" dirty="0" smtClean="0">
                <a:solidFill>
                  <a:schemeClr val="tx1">
                    <a:lumMod val="95000"/>
                  </a:schemeClr>
                </a:solidFill>
                <a:effectLst/>
                <a:latin typeface="Lucida Bright" pitchFamily="18" charset="0"/>
              </a:rPr>
              <a:t>1. Create your own federal spending pie chart based on your priorities.  You may not “leave it the same”…think critically about what you think is the best way to spend our tax dollars!  You can add and delete items!</a:t>
            </a:r>
          </a:p>
          <a:p>
            <a:pPr marL="0" indent="0">
              <a:buNone/>
              <a:defRPr/>
            </a:pPr>
            <a:r>
              <a:rPr lang="en-US" sz="2400" dirty="0" smtClean="0">
                <a:solidFill>
                  <a:schemeClr val="tx1">
                    <a:lumMod val="95000"/>
                  </a:schemeClr>
                </a:solidFill>
                <a:effectLst/>
                <a:latin typeface="Lucida Bright" pitchFamily="18" charset="0"/>
              </a:rPr>
              <a:t>2. Explain the rationale for your spending choices.  Also, identify “winners and losers” with your additions. </a:t>
            </a:r>
          </a:p>
          <a:p>
            <a:pPr marL="0" indent="0">
              <a:buNone/>
              <a:defRPr/>
            </a:pPr>
            <a:r>
              <a:rPr lang="en-US" sz="2400" dirty="0" smtClean="0">
                <a:solidFill>
                  <a:schemeClr val="tx1">
                    <a:lumMod val="95000"/>
                  </a:schemeClr>
                </a:solidFill>
                <a:effectLst/>
                <a:latin typeface="Lucida Bright" pitchFamily="18" charset="0"/>
              </a:rPr>
              <a:t>3. If you had to maintain all mandatory categories how would your decisions have been different?  Discuss. </a:t>
            </a:r>
          </a:p>
        </p:txBody>
      </p:sp>
    </p:spTree>
  </p:cSld>
  <p:clrMapOvr>
    <a:masterClrMapping/>
  </p:clrMapOvr>
  <p:transition>
    <p:cove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graphicFrame>
        <p:nvGraphicFramePr>
          <p:cNvPr id="10242" name="Object 2"/>
          <p:cNvGraphicFramePr>
            <a:graphicFrameLocks noGrp="1" noChangeAspect="1"/>
          </p:cNvGraphicFramePr>
          <p:nvPr>
            <p:ph type="title"/>
            <p:extLst>
              <p:ext uri="{D42A27DB-BD31-4B8C-83A1-F6EECF244321}">
                <p14:modId xmlns:p14="http://schemas.microsoft.com/office/powerpoint/2010/main" val="2810537828"/>
              </p:ext>
            </p:extLst>
          </p:nvPr>
        </p:nvGraphicFramePr>
        <p:xfrm>
          <a:off x="1885950" y="862013"/>
          <a:ext cx="5246688" cy="614362"/>
        </p:xfrm>
        <a:graphic>
          <a:graphicData uri="http://schemas.openxmlformats.org/presentationml/2006/ole">
            <mc:AlternateContent xmlns:mc="http://schemas.openxmlformats.org/markup-compatibility/2006">
              <mc:Choice xmlns:v="urn:schemas-microsoft-com:vml" Requires="v">
                <p:oleObj spid="_x0000_s3086" name="Document" r:id="rId4" imgW="5491805" imgH="642582" progId="Word.Document.8">
                  <p:embed/>
                </p:oleObj>
              </mc:Choice>
              <mc:Fallback>
                <p:oleObj name="Document" r:id="rId4" imgW="5491805" imgH="642582" progId="Word.Document.8">
                  <p:embed/>
                  <p:pic>
                    <p:nvPicPr>
                      <p:cNvPr id="0" name="Object 2"/>
                      <p:cNvPicPr>
                        <a:picLocks noChangeAspect="1" noChangeArrowheads="1"/>
                      </p:cNvPicPr>
                      <p:nvPr/>
                    </p:nvPicPr>
                    <p:blipFill>
                      <a:blip r:embed="rId5"/>
                      <a:srcRect/>
                      <a:stretch>
                        <a:fillRect/>
                      </a:stretch>
                    </p:blipFill>
                    <p:spPr bwMode="auto">
                      <a:xfrm>
                        <a:off x="1885950" y="862013"/>
                        <a:ext cx="5246688" cy="614362"/>
                      </a:xfrm>
                      <a:prstGeom prst="rect">
                        <a:avLst/>
                      </a:prstGeom>
                      <a:noFill/>
                      <a:extLst/>
                    </p:spPr>
                  </p:pic>
                </p:oleObj>
              </mc:Fallback>
            </mc:AlternateContent>
          </a:graphicData>
        </a:graphic>
      </p:graphicFrame>
      <p:pic>
        <p:nvPicPr>
          <p:cNvPr id="3077" name="Picture 7" descr="Guns And Butter Curve"/>
          <p:cNvPicPr>
            <a:picLocks noGrp="1" noChangeAspect="1" noChangeArrowheads="1"/>
          </p:cNvPicPr>
          <p:nvPr>
            <p:ph type="chart" idx="1"/>
          </p:nvPr>
        </p:nvPicPr>
        <p:blipFill>
          <a:blip r:embed="rId6" cstate="print"/>
          <a:srcRect/>
          <a:stretch>
            <a:fillRect/>
          </a:stretch>
        </p:blipFill>
        <p:spPr>
          <a:xfrm>
            <a:off x="2057400" y="1752600"/>
            <a:ext cx="4953000" cy="3581400"/>
          </a:xfrm>
          <a:noFill/>
        </p:spPr>
      </p:pic>
      <p:graphicFrame>
        <p:nvGraphicFramePr>
          <p:cNvPr id="10245" name="Object 5"/>
          <p:cNvGraphicFramePr>
            <a:graphicFrameLocks noChangeAspect="1"/>
          </p:cNvGraphicFramePr>
          <p:nvPr>
            <p:extLst>
              <p:ext uri="{D42A27DB-BD31-4B8C-83A1-F6EECF244321}">
                <p14:modId xmlns:p14="http://schemas.microsoft.com/office/powerpoint/2010/main" val="3300488840"/>
              </p:ext>
            </p:extLst>
          </p:nvPr>
        </p:nvGraphicFramePr>
        <p:xfrm>
          <a:off x="0" y="0"/>
          <a:ext cx="9144000" cy="762000"/>
        </p:xfrm>
        <a:graphic>
          <a:graphicData uri="http://schemas.openxmlformats.org/presentationml/2006/ole">
            <mc:AlternateContent xmlns:mc="http://schemas.openxmlformats.org/markup-compatibility/2006">
              <mc:Choice xmlns:v="urn:schemas-microsoft-com:vml" Requires="v">
                <p:oleObj spid="_x0000_s3087" name="Document" r:id="rId8" imgW="5491805" imgH="217788" progId="Word.Document.8">
                  <p:embed/>
                </p:oleObj>
              </mc:Choice>
              <mc:Fallback>
                <p:oleObj name="Document" r:id="rId8" imgW="5491805" imgH="217788" progId="Word.Document.8">
                  <p:embed/>
                  <p:pic>
                    <p:nvPicPr>
                      <p:cNvPr id="0" name="Object 5"/>
                      <p:cNvPicPr>
                        <a:picLocks noChangeAspect="1" noChangeArrowheads="1"/>
                      </p:cNvPicPr>
                      <p:nvPr/>
                    </p:nvPicPr>
                    <p:blipFill>
                      <a:blip r:embed="rId9"/>
                      <a:srcRect/>
                      <a:stretch>
                        <a:fillRect/>
                      </a:stretch>
                    </p:blipFill>
                    <p:spPr bwMode="auto">
                      <a:xfrm>
                        <a:off x="0" y="0"/>
                        <a:ext cx="9144000" cy="762000"/>
                      </a:xfrm>
                      <a:prstGeom prst="rect">
                        <a:avLst/>
                      </a:prstGeom>
                      <a:noFill/>
                      <a:ln>
                        <a:noFill/>
                      </a:ln>
                      <a:effectLst/>
                      <a:extLst/>
                    </p:spPr>
                  </p:pic>
                </p:oleObj>
              </mc:Fallback>
            </mc:AlternateContent>
          </a:graphicData>
        </a:graphic>
      </p:graphicFrame>
      <p:graphicFrame>
        <p:nvGraphicFramePr>
          <p:cNvPr id="10246" name="Object 6"/>
          <p:cNvGraphicFramePr>
            <a:graphicFrameLocks noChangeAspect="1"/>
          </p:cNvGraphicFramePr>
          <p:nvPr/>
        </p:nvGraphicFramePr>
        <p:xfrm>
          <a:off x="685800" y="5486400"/>
          <a:ext cx="8001000" cy="871538"/>
        </p:xfrm>
        <a:graphic>
          <a:graphicData uri="http://schemas.openxmlformats.org/presentationml/2006/ole">
            <mc:AlternateContent xmlns:mc="http://schemas.openxmlformats.org/markup-compatibility/2006">
              <mc:Choice xmlns:v="urn:schemas-microsoft-com:vml" Requires="v">
                <p:oleObj spid="_x0000_s3088" name="Document" r:id="rId11" imgW="5486400" imgH="643680" progId="Word.Document.8">
                  <p:embed/>
                </p:oleObj>
              </mc:Choice>
              <mc:Fallback>
                <p:oleObj name="Document" r:id="rId11" imgW="5486400" imgH="643680" progId="Word.Document.8">
                  <p:embed/>
                  <p:pic>
                    <p:nvPicPr>
                      <p:cNvPr id="0" name="Object 6"/>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85800" y="5486400"/>
                        <a:ext cx="8001000" cy="871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ransition>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0245"/>
                                        </p:tgtEl>
                                        <p:attrNameLst>
                                          <p:attrName>style.visibility</p:attrName>
                                        </p:attrNameLst>
                                      </p:cBhvr>
                                      <p:to>
                                        <p:strVal val="visible"/>
                                      </p:to>
                                    </p:set>
                                    <p:animEffect transition="in" filter="blinds(horizontal)">
                                      <p:cBhvr>
                                        <p:cTn id="7" dur="500"/>
                                        <p:tgtEl>
                                          <p:spTgt spid="10245"/>
                                        </p:tgtEl>
                                      </p:cBhvr>
                                    </p:animEffect>
                                  </p:childTnLst>
                                </p:cTn>
                              </p:par>
                            </p:childTnLst>
                          </p:cTn>
                        </p:par>
                      </p:childTnLst>
                    </p:cTn>
                  </p:par>
                  <p:par>
                    <p:cTn id="8" fill="hold">
                      <p:stCondLst>
                        <p:cond delay="indefinite"/>
                      </p:stCondLst>
                      <p:childTnLst>
                        <p:par>
                          <p:cTn id="9" fill="hold">
                            <p:stCondLst>
                              <p:cond delay="0"/>
                            </p:stCondLst>
                            <p:childTnLst>
                              <p:par>
                                <p:cTn id="10" presetID="7" presetClass="entr" presetSubtype="4" fill="hold" nodeType="clickEffect">
                                  <p:stCondLst>
                                    <p:cond delay="0"/>
                                  </p:stCondLst>
                                  <p:childTnLst>
                                    <p:set>
                                      <p:cBhvr>
                                        <p:cTn id="11" dur="1" fill="hold">
                                          <p:stCondLst>
                                            <p:cond delay="0"/>
                                          </p:stCondLst>
                                        </p:cTn>
                                        <p:tgtEl>
                                          <p:spTgt spid="10242"/>
                                        </p:tgtEl>
                                        <p:attrNameLst>
                                          <p:attrName>style.visibility</p:attrName>
                                        </p:attrNameLst>
                                      </p:cBhvr>
                                      <p:to>
                                        <p:strVal val="visible"/>
                                      </p:to>
                                    </p:set>
                                    <p:anim calcmode="lin" valueType="num">
                                      <p:cBhvr additive="base">
                                        <p:cTn id="12" dur="5000" fill="hold"/>
                                        <p:tgtEl>
                                          <p:spTgt spid="10242"/>
                                        </p:tgtEl>
                                        <p:attrNameLst>
                                          <p:attrName>ppt_x</p:attrName>
                                        </p:attrNameLst>
                                      </p:cBhvr>
                                      <p:tavLst>
                                        <p:tav tm="0">
                                          <p:val>
                                            <p:strVal val="#ppt_x"/>
                                          </p:val>
                                        </p:tav>
                                        <p:tav tm="100000">
                                          <p:val>
                                            <p:strVal val="#ppt_x"/>
                                          </p:val>
                                        </p:tav>
                                      </p:tavLst>
                                    </p:anim>
                                    <p:anim calcmode="lin" valueType="num">
                                      <p:cBhvr additive="base">
                                        <p:cTn id="13" dur="5000" fill="hold"/>
                                        <p:tgtEl>
                                          <p:spTgt spid="10242"/>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12" fill="hold" nodeType="clickEffect">
                                  <p:stCondLst>
                                    <p:cond delay="0"/>
                                  </p:stCondLst>
                                  <p:childTnLst>
                                    <p:set>
                                      <p:cBhvr>
                                        <p:cTn id="17" dur="1" fill="hold">
                                          <p:stCondLst>
                                            <p:cond delay="0"/>
                                          </p:stCondLst>
                                        </p:cTn>
                                        <p:tgtEl>
                                          <p:spTgt spid="10246"/>
                                        </p:tgtEl>
                                        <p:attrNameLst>
                                          <p:attrName>style.visibility</p:attrName>
                                        </p:attrNameLst>
                                      </p:cBhvr>
                                      <p:to>
                                        <p:strVal val="visible"/>
                                      </p:to>
                                    </p:set>
                                    <p:anim calcmode="lin" valueType="num">
                                      <p:cBhvr additive="base">
                                        <p:cTn id="18" dur="500" fill="hold"/>
                                        <p:tgtEl>
                                          <p:spTgt spid="10246"/>
                                        </p:tgtEl>
                                        <p:attrNameLst>
                                          <p:attrName>ppt_x</p:attrName>
                                        </p:attrNameLst>
                                      </p:cBhvr>
                                      <p:tavLst>
                                        <p:tav tm="0">
                                          <p:val>
                                            <p:strVal val="0-#ppt_w/2"/>
                                          </p:val>
                                        </p:tav>
                                        <p:tav tm="100000">
                                          <p:val>
                                            <p:strVal val="#ppt_x"/>
                                          </p:val>
                                        </p:tav>
                                      </p:tavLst>
                                    </p:anim>
                                    <p:anim calcmode="lin" valueType="num">
                                      <p:cBhvr additive="base">
                                        <p:cTn id="19" dur="500" fill="hold"/>
                                        <p:tgtEl>
                                          <p:spTgt spid="1024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29698" name="Picture 6" descr="Figure 1: Society’s Production Possibilities Frontier (PPF). As you select different points along the PPF you see that the more you get of one good, the less you can have of another. (Source: GDAE, Tufts University)">
            <a:hlinkClick r:id="rId2" tooltip="Figure 1: Society’s Production Possibilities Frontier (PPF). As you select different points along the PPF you see that the more you get of one good, the less you can have of another. (Source: GDAE, Tufts University)"/>
          </p:cNvPr>
          <p:cNvPicPr>
            <a:picLocks noChangeAspect="1" noChangeArrowheads="1"/>
          </p:cNvPicPr>
          <p:nvPr/>
        </p:nvPicPr>
        <p:blipFill>
          <a:blip r:embed="rId3" cstate="print"/>
          <a:srcRect/>
          <a:stretch>
            <a:fillRect/>
          </a:stretch>
        </p:blipFill>
        <p:spPr bwMode="auto">
          <a:xfrm>
            <a:off x="1" y="1828800"/>
            <a:ext cx="4495800" cy="4373323"/>
          </a:xfrm>
          <a:prstGeom prst="rect">
            <a:avLst/>
          </a:prstGeom>
          <a:noFill/>
          <a:ln w="9525">
            <a:noFill/>
            <a:miter lim="800000"/>
            <a:headEnd/>
            <a:tailEnd/>
          </a:ln>
        </p:spPr>
      </p:pic>
      <p:sp>
        <p:nvSpPr>
          <p:cNvPr id="11266" name="Rectangle 2"/>
          <p:cNvSpPr>
            <a:spLocks noGrp="1" noChangeArrowheads="1"/>
          </p:cNvSpPr>
          <p:nvPr>
            <p:ph type="title"/>
          </p:nvPr>
        </p:nvSpPr>
        <p:spPr>
          <a:xfrm>
            <a:off x="0" y="609600"/>
            <a:ext cx="8915400" cy="1143000"/>
          </a:xfrm>
        </p:spPr>
        <p:txBody>
          <a:bodyPr>
            <a:normAutofit fontScale="90000"/>
          </a:bodyPr>
          <a:lstStyle/>
          <a:p>
            <a:r>
              <a:rPr lang="en-US" sz="3600" b="1" dirty="0" smtClean="0">
                <a:latin typeface="Tahoma" pitchFamily="34" charset="0"/>
              </a:rPr>
              <a:t>What can we learn from looking at a Production Possibilities Graph/Frontier?</a:t>
            </a:r>
            <a:r>
              <a:rPr lang="en-US" sz="4000" b="1" dirty="0" smtClean="0">
                <a:latin typeface="Tahoma" pitchFamily="34" charset="0"/>
              </a:rPr>
              <a:t/>
            </a:r>
            <a:br>
              <a:rPr lang="en-US" sz="4000" b="1" dirty="0" smtClean="0">
                <a:latin typeface="Tahoma" pitchFamily="34" charset="0"/>
              </a:rPr>
            </a:br>
            <a:endParaRPr lang="en-US" b="1" dirty="0" smtClean="0">
              <a:latin typeface="Tahoma" pitchFamily="34" charset="0"/>
            </a:endParaRPr>
          </a:p>
        </p:txBody>
      </p:sp>
      <p:sp>
        <p:nvSpPr>
          <p:cNvPr id="11268" name="Rectangle 4"/>
          <p:cNvSpPr>
            <a:spLocks noGrp="1" noChangeArrowheads="1"/>
          </p:cNvSpPr>
          <p:nvPr>
            <p:ph type="body" sz="half" idx="2"/>
          </p:nvPr>
        </p:nvSpPr>
        <p:spPr>
          <a:xfrm>
            <a:off x="3657600" y="1828800"/>
            <a:ext cx="5181600" cy="5029200"/>
          </a:xfrm>
        </p:spPr>
        <p:txBody>
          <a:bodyPr/>
          <a:lstStyle/>
          <a:p>
            <a:pPr lvl="2">
              <a:lnSpc>
                <a:spcPct val="90000"/>
              </a:lnSpc>
              <a:buFont typeface="Symbol" pitchFamily="18" charset="2"/>
              <a:buChar char="·"/>
            </a:pPr>
            <a:r>
              <a:rPr lang="en-US" sz="1800" b="1" dirty="0" smtClean="0">
                <a:solidFill>
                  <a:schemeClr val="bg1">
                    <a:lumMod val="95000"/>
                    <a:lumOff val="5000"/>
                  </a:schemeClr>
                </a:solidFill>
                <a:effectLst/>
                <a:latin typeface="Tahoma" pitchFamily="34" charset="0"/>
              </a:rPr>
              <a:t>Trade-Offs/Cost- </a:t>
            </a:r>
            <a:r>
              <a:rPr lang="en-US" sz="1800" dirty="0" smtClean="0">
                <a:solidFill>
                  <a:schemeClr val="bg1">
                    <a:lumMod val="95000"/>
                    <a:lumOff val="5000"/>
                  </a:schemeClr>
                </a:solidFill>
                <a:effectLst/>
                <a:latin typeface="Tahoma" pitchFamily="34" charset="0"/>
              </a:rPr>
              <a:t>Alternative given up as a result of a decision.  Every point on the PPF indicates a cost in on item or another.</a:t>
            </a:r>
            <a:r>
              <a:rPr lang="en-US" sz="1600" dirty="0" smtClean="0">
                <a:solidFill>
                  <a:schemeClr val="bg1">
                    <a:lumMod val="95000"/>
                    <a:lumOff val="5000"/>
                  </a:schemeClr>
                </a:solidFill>
                <a:effectLst/>
                <a:latin typeface="Tahoma" pitchFamily="34" charset="0"/>
              </a:rPr>
              <a:t> </a:t>
            </a:r>
          </a:p>
          <a:p>
            <a:pPr lvl="2">
              <a:lnSpc>
                <a:spcPct val="90000"/>
              </a:lnSpc>
              <a:buFont typeface="Symbol" pitchFamily="18" charset="2"/>
              <a:buChar char="·"/>
            </a:pPr>
            <a:r>
              <a:rPr lang="en-US" sz="1800" b="1" dirty="0" smtClean="0">
                <a:solidFill>
                  <a:schemeClr val="bg1">
                    <a:lumMod val="95000"/>
                    <a:lumOff val="5000"/>
                  </a:schemeClr>
                </a:solidFill>
                <a:effectLst/>
                <a:latin typeface="Tahoma" pitchFamily="34" charset="0"/>
              </a:rPr>
              <a:t>Efficiency-  </a:t>
            </a:r>
            <a:r>
              <a:rPr lang="en-US" sz="1800" dirty="0" smtClean="0">
                <a:solidFill>
                  <a:schemeClr val="bg1">
                    <a:lumMod val="95000"/>
                    <a:lumOff val="5000"/>
                  </a:schemeClr>
                </a:solidFill>
                <a:effectLst/>
                <a:latin typeface="Tahoma" pitchFamily="34" charset="0"/>
              </a:rPr>
              <a:t>Making the best possible use of resources (any point on the PPF)</a:t>
            </a:r>
            <a:endParaRPr lang="en-US" sz="1800" b="1" dirty="0" smtClean="0">
              <a:solidFill>
                <a:schemeClr val="bg1">
                  <a:lumMod val="95000"/>
                  <a:lumOff val="5000"/>
                </a:schemeClr>
              </a:solidFill>
              <a:effectLst/>
              <a:latin typeface="Tahoma" pitchFamily="34" charset="0"/>
            </a:endParaRPr>
          </a:p>
          <a:p>
            <a:pPr lvl="2">
              <a:lnSpc>
                <a:spcPct val="90000"/>
              </a:lnSpc>
              <a:buFont typeface="Symbol" pitchFamily="18" charset="2"/>
              <a:buChar char="·"/>
            </a:pPr>
            <a:r>
              <a:rPr lang="en-US" sz="1800" b="1" dirty="0" smtClean="0">
                <a:solidFill>
                  <a:schemeClr val="bg1">
                    <a:lumMod val="95000"/>
                    <a:lumOff val="5000"/>
                  </a:schemeClr>
                </a:solidFill>
                <a:effectLst/>
                <a:latin typeface="Tahoma" pitchFamily="34" charset="0"/>
              </a:rPr>
              <a:t>Underutilization/Inefficiency-  </a:t>
            </a:r>
            <a:r>
              <a:rPr lang="en-US" sz="1800" dirty="0" smtClean="0">
                <a:solidFill>
                  <a:schemeClr val="bg1">
                    <a:lumMod val="95000"/>
                    <a:lumOff val="5000"/>
                  </a:schemeClr>
                </a:solidFill>
                <a:effectLst/>
                <a:latin typeface="Tahoma" pitchFamily="34" charset="0"/>
              </a:rPr>
              <a:t>Misuse or waste of resources (any point inside the PPF)</a:t>
            </a:r>
            <a:endParaRPr lang="en-US" sz="1800" b="1" dirty="0" smtClean="0">
              <a:solidFill>
                <a:schemeClr val="bg1">
                  <a:lumMod val="95000"/>
                  <a:lumOff val="5000"/>
                </a:schemeClr>
              </a:solidFill>
              <a:effectLst/>
              <a:latin typeface="Tahoma" pitchFamily="34" charset="0"/>
            </a:endParaRPr>
          </a:p>
          <a:p>
            <a:pPr lvl="2">
              <a:lnSpc>
                <a:spcPct val="90000"/>
              </a:lnSpc>
              <a:buFont typeface="Symbol" pitchFamily="18" charset="2"/>
              <a:buChar char="·"/>
            </a:pPr>
            <a:r>
              <a:rPr lang="en-US" sz="1800" b="1" dirty="0" smtClean="0">
                <a:solidFill>
                  <a:schemeClr val="bg1">
                    <a:lumMod val="95000"/>
                    <a:lumOff val="5000"/>
                  </a:schemeClr>
                </a:solidFill>
                <a:effectLst/>
                <a:latin typeface="Tahoma" pitchFamily="34" charset="0"/>
              </a:rPr>
              <a:t>Growth-  </a:t>
            </a:r>
            <a:r>
              <a:rPr lang="en-US" sz="1800" dirty="0" smtClean="0">
                <a:solidFill>
                  <a:schemeClr val="bg1">
                    <a:lumMod val="95000"/>
                    <a:lumOff val="5000"/>
                  </a:schemeClr>
                </a:solidFill>
                <a:effectLst/>
                <a:latin typeface="Tahoma" pitchFamily="34" charset="0"/>
              </a:rPr>
              <a:t>Expanding an economy’s ability to produce (shift of the entire curve to the right or any point to the right of the PPF)</a:t>
            </a:r>
            <a:endParaRPr lang="en-US" sz="1800" b="1" dirty="0" smtClean="0">
              <a:solidFill>
                <a:schemeClr val="bg1">
                  <a:lumMod val="95000"/>
                  <a:lumOff val="5000"/>
                </a:schemeClr>
              </a:solidFill>
              <a:effectLst/>
              <a:latin typeface="Tahoma" pitchFamily="34" charset="0"/>
            </a:endParaRPr>
          </a:p>
          <a:p>
            <a:pPr lvl="2">
              <a:lnSpc>
                <a:spcPct val="90000"/>
              </a:lnSpc>
              <a:buFont typeface="Wingdings" pitchFamily="2" charset="2"/>
              <a:buNone/>
            </a:pPr>
            <a:r>
              <a:rPr lang="en-US" sz="1800" b="1" dirty="0" smtClean="0">
                <a:latin typeface="Tahoma" pitchFamily="34" charset="0"/>
              </a:rPr>
              <a:t>	</a:t>
            </a:r>
            <a:r>
              <a:rPr lang="en-US" sz="1600" b="1" dirty="0" smtClean="0">
                <a:solidFill>
                  <a:schemeClr val="bg1">
                    <a:lumMod val="95000"/>
                    <a:lumOff val="5000"/>
                  </a:schemeClr>
                </a:solidFill>
                <a:effectLst/>
                <a:latin typeface="Tahoma" pitchFamily="34" charset="0"/>
              </a:rPr>
              <a:t>~New Technology/Innovation</a:t>
            </a:r>
          </a:p>
          <a:p>
            <a:pPr lvl="2">
              <a:lnSpc>
                <a:spcPct val="90000"/>
              </a:lnSpc>
              <a:buFont typeface="Wingdings" pitchFamily="2" charset="2"/>
              <a:buNone/>
            </a:pPr>
            <a:r>
              <a:rPr lang="en-US" sz="1600" b="1" dirty="0" smtClean="0">
                <a:solidFill>
                  <a:schemeClr val="bg1">
                    <a:lumMod val="95000"/>
                    <a:lumOff val="5000"/>
                  </a:schemeClr>
                </a:solidFill>
                <a:effectLst/>
                <a:latin typeface="Tahoma" pitchFamily="34" charset="0"/>
              </a:rPr>
              <a:t>	~Increase in Resources</a:t>
            </a:r>
          </a:p>
          <a:p>
            <a:pPr lvl="2">
              <a:lnSpc>
                <a:spcPct val="90000"/>
              </a:lnSpc>
              <a:buFont typeface="Symbol" pitchFamily="18" charset="2"/>
              <a:buChar char="·"/>
            </a:pPr>
            <a:endParaRPr lang="en-US" sz="1600" b="1" dirty="0" smtClean="0">
              <a:latin typeface="Tahoma" pitchFamily="34" charset="0"/>
            </a:endParaRPr>
          </a:p>
          <a:p>
            <a:pPr>
              <a:lnSpc>
                <a:spcPct val="90000"/>
              </a:lnSpc>
              <a:buFontTx/>
              <a:buNone/>
            </a:pPr>
            <a:endParaRPr lang="en-US" sz="2800" b="1" i="1" dirty="0" smtClean="0">
              <a:latin typeface="Tahoma" pitchFamily="34" charset="0"/>
            </a:endParaRPr>
          </a:p>
        </p:txBody>
      </p:sp>
    </p:spTree>
  </p:cSld>
  <p:clrMapOvr>
    <a:masterClrMapping/>
  </p:clrMapOvr>
  <p:transition>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1266"/>
                                        </p:tgtEl>
                                        <p:attrNameLst>
                                          <p:attrName>style.visibility</p:attrName>
                                        </p:attrNameLst>
                                      </p:cBhvr>
                                      <p:to>
                                        <p:strVal val="visible"/>
                                      </p:to>
                                    </p:set>
                                    <p:anim calcmode="lin" valueType="num">
                                      <p:cBhvr additive="base">
                                        <p:cTn id="7" dur="500" fill="hold"/>
                                        <p:tgtEl>
                                          <p:spTgt spid="11266"/>
                                        </p:tgtEl>
                                        <p:attrNameLst>
                                          <p:attrName>ppt_x</p:attrName>
                                        </p:attrNameLst>
                                      </p:cBhvr>
                                      <p:tavLst>
                                        <p:tav tm="0">
                                          <p:val>
                                            <p:strVal val="0-#ppt_w/2"/>
                                          </p:val>
                                        </p:tav>
                                        <p:tav tm="100000">
                                          <p:val>
                                            <p:strVal val="#ppt_x"/>
                                          </p:val>
                                        </p:tav>
                                      </p:tavLst>
                                    </p:anim>
                                    <p:anim calcmode="lin" valueType="num">
                                      <p:cBhvr additive="base">
                                        <p:cTn id="8" dur="500" fill="hold"/>
                                        <p:tgtEl>
                                          <p:spTgt spid="1126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1268">
                                            <p:txEl>
                                              <p:pRg st="0" end="0"/>
                                            </p:txEl>
                                          </p:spTgt>
                                        </p:tgtEl>
                                        <p:attrNameLst>
                                          <p:attrName>style.visibility</p:attrName>
                                        </p:attrNameLst>
                                      </p:cBhvr>
                                      <p:to>
                                        <p:strVal val="visible"/>
                                      </p:to>
                                    </p:set>
                                    <p:anim calcmode="lin" valueType="num">
                                      <p:cBhvr additive="base">
                                        <p:cTn id="13" dur="500" fill="hold"/>
                                        <p:tgtEl>
                                          <p:spTgt spid="11268">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1268">
                                            <p:txEl>
                                              <p:pRg st="0" end="0"/>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1268">
                                            <p:txEl>
                                              <p:pRg st="1" end="1"/>
                                            </p:txEl>
                                          </p:spTgt>
                                        </p:tgtEl>
                                        <p:attrNameLst>
                                          <p:attrName>style.visibility</p:attrName>
                                        </p:attrNameLst>
                                      </p:cBhvr>
                                      <p:to>
                                        <p:strVal val="visible"/>
                                      </p:to>
                                    </p:set>
                                    <p:anim calcmode="lin" valueType="num">
                                      <p:cBhvr additive="base">
                                        <p:cTn id="17" dur="500" fill="hold"/>
                                        <p:tgtEl>
                                          <p:spTgt spid="11268">
                                            <p:txEl>
                                              <p:pRg st="1" end="1"/>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1268">
                                            <p:txEl>
                                              <p:pRg st="1" end="1"/>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1268">
                                            <p:txEl>
                                              <p:pRg st="2" end="2"/>
                                            </p:txEl>
                                          </p:spTgt>
                                        </p:tgtEl>
                                        <p:attrNameLst>
                                          <p:attrName>style.visibility</p:attrName>
                                        </p:attrNameLst>
                                      </p:cBhvr>
                                      <p:to>
                                        <p:strVal val="visible"/>
                                      </p:to>
                                    </p:set>
                                    <p:anim calcmode="lin" valueType="num">
                                      <p:cBhvr additive="base">
                                        <p:cTn id="21" dur="500" fill="hold"/>
                                        <p:tgtEl>
                                          <p:spTgt spid="11268">
                                            <p:txEl>
                                              <p:pRg st="2" end="2"/>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1268">
                                            <p:txEl>
                                              <p:pRg st="2" end="2"/>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11268">
                                            <p:txEl>
                                              <p:pRg st="3" end="3"/>
                                            </p:txEl>
                                          </p:spTgt>
                                        </p:tgtEl>
                                        <p:attrNameLst>
                                          <p:attrName>style.visibility</p:attrName>
                                        </p:attrNameLst>
                                      </p:cBhvr>
                                      <p:to>
                                        <p:strVal val="visible"/>
                                      </p:to>
                                    </p:set>
                                    <p:anim calcmode="lin" valueType="num">
                                      <p:cBhvr additive="base">
                                        <p:cTn id="25" dur="500" fill="hold"/>
                                        <p:tgtEl>
                                          <p:spTgt spid="11268">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1268">
                                            <p:txEl>
                                              <p:pRg st="3" end="3"/>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11268">
                                            <p:txEl>
                                              <p:pRg st="4" end="4"/>
                                            </p:txEl>
                                          </p:spTgt>
                                        </p:tgtEl>
                                        <p:attrNameLst>
                                          <p:attrName>style.visibility</p:attrName>
                                        </p:attrNameLst>
                                      </p:cBhvr>
                                      <p:to>
                                        <p:strVal val="visible"/>
                                      </p:to>
                                    </p:set>
                                    <p:anim calcmode="lin" valueType="num">
                                      <p:cBhvr additive="base">
                                        <p:cTn id="29" dur="500" fill="hold"/>
                                        <p:tgtEl>
                                          <p:spTgt spid="11268">
                                            <p:txEl>
                                              <p:pRg st="4" end="4"/>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11268">
                                            <p:txEl>
                                              <p:pRg st="4" end="4"/>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11268">
                                            <p:txEl>
                                              <p:pRg st="5" end="5"/>
                                            </p:txEl>
                                          </p:spTgt>
                                        </p:tgtEl>
                                        <p:attrNameLst>
                                          <p:attrName>style.visibility</p:attrName>
                                        </p:attrNameLst>
                                      </p:cBhvr>
                                      <p:to>
                                        <p:strVal val="visible"/>
                                      </p:to>
                                    </p:set>
                                    <p:anim calcmode="lin" valueType="num">
                                      <p:cBhvr additive="base">
                                        <p:cTn id="33" dur="500" fill="hold"/>
                                        <p:tgtEl>
                                          <p:spTgt spid="11268">
                                            <p:txEl>
                                              <p:pRg st="5" end="5"/>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11268">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6" grpId="0" autoUpdateAnimBg="0"/>
      <p:bldP spid="11268" grpId="0" build="p"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ransition>
    <p:cove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0" y="0"/>
            <a:ext cx="9144000" cy="1219200"/>
          </a:xfrm>
          <a:solidFill>
            <a:schemeClr val="folHlink"/>
          </a:solidFill>
          <a:ln w="57150" cap="flat">
            <a:solidFill>
              <a:schemeClr val="bg2">
                <a:lumMod val="75000"/>
              </a:schemeClr>
            </a:solidFill>
            <a:prstDash val="sysDot"/>
          </a:ln>
        </p:spPr>
        <p:txBody>
          <a:bodyPr/>
          <a:lstStyle/>
          <a:p>
            <a:pPr>
              <a:defRPr/>
            </a:pPr>
            <a:r>
              <a:rPr lang="en-US" sz="5400" dirty="0" smtClean="0">
                <a:latin typeface="Calisto MT" pitchFamily="18" charset="0"/>
              </a:rPr>
              <a:t>Scarcity and Shortage</a:t>
            </a:r>
            <a:endParaRPr lang="en-US" dirty="0" smtClean="0">
              <a:latin typeface="Calisto MT" pitchFamily="18" charset="0"/>
            </a:endParaRPr>
          </a:p>
        </p:txBody>
      </p:sp>
      <p:sp>
        <p:nvSpPr>
          <p:cNvPr id="8195" name="Rectangle 4"/>
          <p:cNvSpPr>
            <a:spLocks noChangeArrowheads="1"/>
          </p:cNvSpPr>
          <p:nvPr/>
        </p:nvSpPr>
        <p:spPr bwMode="auto">
          <a:xfrm>
            <a:off x="381000" y="1752600"/>
            <a:ext cx="8458200" cy="914400"/>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wrap="none" anchor="ctr"/>
          <a:lstStyle/>
          <a:p>
            <a:pPr algn="ctr">
              <a:defRPr/>
            </a:pPr>
            <a:r>
              <a:rPr lang="en-US" sz="2400" dirty="0">
                <a:latin typeface="Rockwell" pitchFamily="18" charset="0"/>
              </a:rPr>
              <a:t>Scarcity~ The concept that there are limited resources for </a:t>
            </a:r>
          </a:p>
          <a:p>
            <a:pPr algn="ctr">
              <a:defRPr/>
            </a:pPr>
            <a:r>
              <a:rPr lang="en-US" sz="2400" dirty="0">
                <a:latin typeface="Rockwell" pitchFamily="18" charset="0"/>
              </a:rPr>
              <a:t>unlimited wants</a:t>
            </a:r>
          </a:p>
        </p:txBody>
      </p:sp>
      <p:sp>
        <p:nvSpPr>
          <p:cNvPr id="8" name="Rectangle 3"/>
          <p:cNvSpPr txBox="1">
            <a:spLocks noChangeArrowheads="1"/>
          </p:cNvSpPr>
          <p:nvPr/>
        </p:nvSpPr>
        <p:spPr bwMode="auto">
          <a:xfrm>
            <a:off x="762000" y="3200400"/>
            <a:ext cx="8382000" cy="1600200"/>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a:lstStyle/>
          <a:p>
            <a:pPr marL="1143000" lvl="2" indent="-228600">
              <a:spcBef>
                <a:spcPct val="20000"/>
              </a:spcBef>
              <a:defRPr/>
            </a:pPr>
            <a:r>
              <a:rPr lang="en-US" sz="2800" kern="0" dirty="0">
                <a:solidFill>
                  <a:schemeClr val="bg1"/>
                </a:solidFill>
                <a:latin typeface="Rockwell" pitchFamily="18" charset="0"/>
              </a:rPr>
              <a:t>Shortage~ A condition that occurs when producers will not or cannot offer goods and services at the current price.</a:t>
            </a:r>
          </a:p>
          <a:p>
            <a:pPr marL="1143000" lvl="2" indent="-228600">
              <a:spcBef>
                <a:spcPct val="20000"/>
              </a:spcBef>
              <a:defRPr/>
            </a:pPr>
            <a:r>
              <a:rPr lang="en-US" sz="2800" kern="0" dirty="0">
                <a:solidFill>
                  <a:schemeClr val="tx1"/>
                </a:solidFill>
                <a:latin typeface="Rockwell" pitchFamily="18" charset="0"/>
                <a:cs typeface="Times New Roman" pitchFamily="18" charset="0"/>
              </a:rPr>
              <a:t>	</a:t>
            </a:r>
            <a:endParaRPr lang="en-US" sz="2800" kern="0" dirty="0">
              <a:solidFill>
                <a:schemeClr val="tx1"/>
              </a:solidFill>
              <a:latin typeface="Rockwell" pitchFamily="18" charset="0"/>
            </a:endParaRPr>
          </a:p>
          <a:p>
            <a:pPr marL="1143000" lvl="2" indent="-228600">
              <a:spcBef>
                <a:spcPct val="20000"/>
              </a:spcBef>
              <a:defRPr/>
            </a:pPr>
            <a:endParaRPr lang="en-US" sz="2800" b="1" kern="0" dirty="0">
              <a:solidFill>
                <a:schemeClr val="tx1"/>
              </a:solidFill>
            </a:endParaRPr>
          </a:p>
          <a:p>
            <a:pPr marL="1143000" lvl="2" indent="-228600">
              <a:spcBef>
                <a:spcPct val="20000"/>
              </a:spcBef>
              <a:defRPr/>
            </a:pPr>
            <a:endParaRPr lang="en-US" sz="2400" b="1" kern="0" dirty="0">
              <a:solidFill>
                <a:schemeClr val="tx1"/>
              </a:solidFill>
            </a:endParaRPr>
          </a:p>
        </p:txBody>
      </p:sp>
      <p:sp>
        <p:nvSpPr>
          <p:cNvPr id="10" name="Rectangle 4"/>
          <p:cNvSpPr>
            <a:spLocks noChangeArrowheads="1"/>
          </p:cNvSpPr>
          <p:nvPr/>
        </p:nvSpPr>
        <p:spPr bwMode="auto">
          <a:xfrm>
            <a:off x="0" y="5715000"/>
            <a:ext cx="9144000" cy="1143000"/>
          </a:xfrm>
          <a:prstGeom prst="rect">
            <a:avLst/>
          </a:prstGeom>
          <a:solidFill>
            <a:schemeClr val="bg1"/>
          </a:solidFill>
          <a:ln w="9525">
            <a:solidFill>
              <a:schemeClr val="tx1"/>
            </a:solidFill>
            <a:miter lim="800000"/>
            <a:headEnd/>
            <a:tailEnd/>
          </a:ln>
          <a:effectLst/>
        </p:spPr>
        <p:txBody>
          <a:bodyPr wrap="none" anchor="ctr"/>
          <a:lstStyle/>
          <a:p>
            <a:pPr>
              <a:defRPr/>
            </a:pPr>
            <a:r>
              <a:rPr lang="en-US" sz="2800" i="1" dirty="0" smtClean="0">
                <a:latin typeface="Rockwell" pitchFamily="18" charset="0"/>
              </a:rPr>
              <a:t>    What </a:t>
            </a:r>
            <a:r>
              <a:rPr lang="en-US" sz="2800" i="1" dirty="0">
                <a:latin typeface="Rockwell" pitchFamily="18" charset="0"/>
              </a:rPr>
              <a:t>is the difference between scarcity and shortage?</a:t>
            </a:r>
            <a:r>
              <a:rPr lang="en-US" sz="2800" dirty="0">
                <a:latin typeface="Rockwell" pitchFamily="18" charset="0"/>
              </a:rPr>
              <a:t> </a:t>
            </a:r>
          </a:p>
        </p:txBody>
      </p:sp>
    </p:spTree>
  </p:cSld>
  <p:clrMapOvr>
    <a:masterClrMapping/>
  </p:clrMapOvr>
  <p:transition>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iterate type="wd">
                                    <p:tmPct val="100000"/>
                                  </p:iterate>
                                  <p:childTnLst>
                                    <p:set>
                                      <p:cBhvr>
                                        <p:cTn id="6" dur="1" fill="hold">
                                          <p:stCondLst>
                                            <p:cond delay="0"/>
                                          </p:stCondLst>
                                        </p:cTn>
                                        <p:tgtEl>
                                          <p:spTgt spid="8">
                                            <p:txEl>
                                              <p:pRg st="0" end="0"/>
                                            </p:txEl>
                                          </p:spTgt>
                                        </p:tgtEl>
                                        <p:attrNameLst>
                                          <p:attrName>style.visibility</p:attrName>
                                        </p:attrNameLst>
                                      </p:cBhvr>
                                      <p:to>
                                        <p:strVal val="visible"/>
                                      </p:to>
                                    </p:set>
                                    <p:animEffect transition="in" filter="blinds(horizontal)">
                                      <p:cBhvr>
                                        <p:cTn id="7" dur="300"/>
                                        <p:tgtEl>
                                          <p:spTgt spid="8">
                                            <p:txEl>
                                              <p:pRg st="0" end="0"/>
                                            </p:txEl>
                                          </p:spTgt>
                                        </p:tgtEl>
                                      </p:cBhvr>
                                    </p:animEffect>
                                  </p:childTnLst>
                                </p:cTn>
                              </p:par>
                              <p:par>
                                <p:cTn id="8" presetID="3" presetClass="entr" presetSubtype="10" fill="hold" grpId="0" nodeType="withEffect">
                                  <p:stCondLst>
                                    <p:cond delay="0"/>
                                  </p:stCondLst>
                                  <p:iterate type="wd">
                                    <p:tmPct val="100000"/>
                                  </p:iterate>
                                  <p:childTnLst>
                                    <p:set>
                                      <p:cBhvr>
                                        <p:cTn id="9" dur="1" fill="hold">
                                          <p:stCondLst>
                                            <p:cond delay="0"/>
                                          </p:stCondLst>
                                        </p:cTn>
                                        <p:tgtEl>
                                          <p:spTgt spid="8">
                                            <p:txEl>
                                              <p:pRg st="1" end="1"/>
                                            </p:txEl>
                                          </p:spTgt>
                                        </p:tgtEl>
                                        <p:attrNameLst>
                                          <p:attrName>style.visibility</p:attrName>
                                        </p:attrNameLst>
                                      </p:cBhvr>
                                      <p:to>
                                        <p:strVal val="visible"/>
                                      </p:to>
                                    </p:set>
                                    <p:animEffect transition="in" filter="blinds(horizontal)">
                                      <p:cBhvr>
                                        <p:cTn id="10" dur="300"/>
                                        <p:tgtEl>
                                          <p:spTgt spid="8">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8"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autoUpdateAnimBg="0"/>
      <p:bldP spid="10" grpId="0" animBg="1" autoUpdateAnimBg="0"/>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838200" y="0"/>
            <a:ext cx="7696200" cy="1676400"/>
          </a:xfrm>
          <a:solidFill>
            <a:schemeClr val="tx2">
              <a:lumMod val="50000"/>
            </a:schemeClr>
          </a:solidFill>
        </p:spPr>
        <p:txBody>
          <a:bodyPr>
            <a:normAutofit fontScale="90000"/>
          </a:bodyPr>
          <a:lstStyle/>
          <a:p>
            <a:pPr>
              <a:defRPr/>
            </a:pPr>
            <a:r>
              <a:rPr lang="en-US" b="1" dirty="0" smtClean="0"/>
              <a:t/>
            </a:r>
            <a:br>
              <a:rPr lang="en-US" b="1" dirty="0" smtClean="0"/>
            </a:br>
            <a:r>
              <a:rPr lang="en-US" b="1" dirty="0" smtClean="0"/>
              <a:t/>
            </a:r>
            <a:br>
              <a:rPr lang="en-US" b="1" dirty="0" smtClean="0"/>
            </a:br>
            <a:r>
              <a:rPr lang="en-US" b="1" dirty="0"/>
              <a:t/>
            </a:r>
            <a:br>
              <a:rPr lang="en-US" b="1" dirty="0"/>
            </a:br>
            <a:r>
              <a:rPr lang="en-US" b="1" dirty="0" smtClean="0"/>
              <a:t/>
            </a:r>
            <a:br>
              <a:rPr lang="en-US" b="1" dirty="0" smtClean="0"/>
            </a:br>
            <a:r>
              <a:rPr lang="en-US" b="1" dirty="0"/>
              <a:t>	</a:t>
            </a:r>
            <a:r>
              <a:rPr lang="en-US" b="1" dirty="0" smtClean="0"/>
              <a:t/>
            </a:r>
            <a:br>
              <a:rPr lang="en-US" b="1" dirty="0" smtClean="0"/>
            </a:br>
            <a:r>
              <a:rPr lang="en-US" b="1" dirty="0"/>
              <a:t/>
            </a:r>
            <a:br>
              <a:rPr lang="en-US" b="1" dirty="0"/>
            </a:br>
            <a:r>
              <a:rPr lang="en-US" b="1" dirty="0" smtClean="0"/>
              <a:t/>
            </a:r>
            <a:br>
              <a:rPr lang="en-US" b="1" dirty="0" smtClean="0"/>
            </a:br>
            <a:r>
              <a:rPr lang="en-US" sz="4000" b="1" dirty="0" smtClean="0"/>
              <a:t>Chapter 1, Section 2:</a:t>
            </a:r>
            <a:br>
              <a:rPr lang="en-US" sz="4000" b="1" dirty="0" smtClean="0"/>
            </a:br>
            <a:r>
              <a:rPr lang="en-US" sz="2700" b="1" dirty="0" smtClean="0">
                <a:effectLst>
                  <a:outerShdw blurRad="38100" dist="38100" dir="2700000" algn="tl">
                    <a:srgbClr val="C0C0C0"/>
                  </a:outerShdw>
                </a:effectLst>
              </a:rPr>
              <a:t>“Choosing is Refusing”</a:t>
            </a:r>
            <a:r>
              <a:rPr lang="en-US" b="1" dirty="0" smtClean="0">
                <a:effectLst>
                  <a:outerShdw blurRad="38100" dist="38100" dir="2700000" algn="tl">
                    <a:srgbClr val="C0C0C0"/>
                  </a:outerShdw>
                </a:effectLst>
              </a:rPr>
              <a:t/>
            </a:r>
            <a:br>
              <a:rPr lang="en-US" b="1" dirty="0" smtClean="0">
                <a:effectLst>
                  <a:outerShdw blurRad="38100" dist="38100" dir="2700000" algn="tl">
                    <a:srgbClr val="C0C0C0"/>
                  </a:outerShdw>
                </a:effectLst>
              </a:rPr>
            </a:br>
            <a:endParaRPr lang="en-US" b="1" dirty="0" smtClean="0"/>
          </a:p>
        </p:txBody>
      </p:sp>
      <p:sp>
        <p:nvSpPr>
          <p:cNvPr id="7171" name="Rectangle 3"/>
          <p:cNvSpPr>
            <a:spLocks noGrp="1" noChangeArrowheads="1"/>
          </p:cNvSpPr>
          <p:nvPr>
            <p:ph idx="1"/>
          </p:nvPr>
        </p:nvSpPr>
        <p:spPr>
          <a:xfrm>
            <a:off x="381000" y="1524000"/>
            <a:ext cx="8001000" cy="5105400"/>
          </a:xfrm>
        </p:spPr>
        <p:txBody>
          <a:bodyPr>
            <a:normAutofit fontScale="62500" lnSpcReduction="20000"/>
          </a:bodyPr>
          <a:lstStyle/>
          <a:p>
            <a:pPr>
              <a:buFontTx/>
              <a:buNone/>
              <a:defRPr/>
            </a:pPr>
            <a:endParaRPr lang="en-US" sz="3800" b="1" dirty="0">
              <a:latin typeface="Calisto MT" pitchFamily="18" charset="0"/>
            </a:endParaRPr>
          </a:p>
          <a:p>
            <a:pPr>
              <a:buFontTx/>
              <a:buNone/>
              <a:defRPr/>
            </a:pPr>
            <a:r>
              <a:rPr lang="en-US" sz="3800" b="1" dirty="0" smtClean="0">
                <a:latin typeface="Calisto MT" pitchFamily="18" charset="0"/>
              </a:rPr>
              <a:t>Trade-offs</a:t>
            </a:r>
            <a:r>
              <a:rPr lang="en-US" sz="3800" dirty="0" smtClean="0">
                <a:latin typeface="Calisto MT" pitchFamily="18" charset="0"/>
              </a:rPr>
              <a:t>- All the alternatives that we give up whenever we choose one course of action over another.  </a:t>
            </a:r>
          </a:p>
          <a:p>
            <a:pPr lvl="1">
              <a:defRPr/>
            </a:pPr>
            <a:r>
              <a:rPr lang="en-US" sz="3800" dirty="0" smtClean="0">
                <a:latin typeface="Calisto MT" pitchFamily="18" charset="0"/>
              </a:rPr>
              <a:t>Individuals</a:t>
            </a:r>
          </a:p>
          <a:p>
            <a:pPr lvl="1">
              <a:defRPr/>
            </a:pPr>
            <a:r>
              <a:rPr lang="en-US" sz="3800" dirty="0" smtClean="0">
                <a:latin typeface="Calisto MT" pitchFamily="18" charset="0"/>
              </a:rPr>
              <a:t>Businesses</a:t>
            </a:r>
          </a:p>
          <a:p>
            <a:pPr lvl="1">
              <a:defRPr/>
            </a:pPr>
            <a:r>
              <a:rPr lang="en-US" sz="3800" dirty="0" smtClean="0">
                <a:latin typeface="Calisto MT" pitchFamily="18" charset="0"/>
              </a:rPr>
              <a:t>Governments  </a:t>
            </a:r>
            <a:endParaRPr lang="en-US" sz="3800" b="1" dirty="0" smtClean="0">
              <a:latin typeface="Calisto MT" pitchFamily="18" charset="0"/>
            </a:endParaRPr>
          </a:p>
          <a:p>
            <a:pPr>
              <a:buFontTx/>
              <a:buNone/>
              <a:defRPr/>
            </a:pPr>
            <a:r>
              <a:rPr lang="en-US" sz="3800" b="1" dirty="0" smtClean="0">
                <a:latin typeface="Calisto MT" pitchFamily="18" charset="0"/>
              </a:rPr>
              <a:t>Opportunity Cost- </a:t>
            </a:r>
            <a:r>
              <a:rPr lang="en-US" sz="3800" dirty="0" smtClean="0">
                <a:latin typeface="Calisto MT" pitchFamily="18" charset="0"/>
              </a:rPr>
              <a:t>The most </a:t>
            </a:r>
            <a:r>
              <a:rPr lang="en-US" sz="3800" u="sng" dirty="0" smtClean="0">
                <a:latin typeface="Calisto MT" pitchFamily="18" charset="0"/>
              </a:rPr>
              <a:t>desirable</a:t>
            </a:r>
            <a:r>
              <a:rPr lang="en-US" sz="3800" dirty="0" smtClean="0">
                <a:latin typeface="Calisto MT" pitchFamily="18" charset="0"/>
              </a:rPr>
              <a:t> alternative given up as the result of a decision.  The next best thing!!  </a:t>
            </a:r>
            <a:endParaRPr lang="en-US" sz="3800" b="1" dirty="0" smtClean="0">
              <a:latin typeface="Calisto MT" pitchFamily="18" charset="0"/>
            </a:endParaRPr>
          </a:p>
          <a:p>
            <a:pPr>
              <a:buFontTx/>
              <a:buNone/>
              <a:defRPr/>
            </a:pPr>
            <a:endParaRPr lang="en-US" sz="3800" b="1" dirty="0" smtClean="0">
              <a:latin typeface="Calisto MT" pitchFamily="18" charset="0"/>
            </a:endParaRPr>
          </a:p>
          <a:p>
            <a:pPr>
              <a:buFontTx/>
              <a:buNone/>
              <a:defRPr/>
            </a:pPr>
            <a:r>
              <a:rPr lang="en-US" sz="3800" b="1" dirty="0" smtClean="0">
                <a:latin typeface="Calisto MT" pitchFamily="18" charset="0"/>
              </a:rPr>
              <a:t>Thinking at the Margin- </a:t>
            </a:r>
            <a:r>
              <a:rPr lang="en-US" sz="3800" dirty="0" smtClean="0">
                <a:latin typeface="Calisto MT" pitchFamily="18" charset="0"/>
              </a:rPr>
              <a:t>Deciding whether to do or use one additional unit of some resource. </a:t>
            </a:r>
            <a:r>
              <a:rPr lang="en-US" sz="3800" b="1" dirty="0" smtClean="0">
                <a:latin typeface="Calisto MT" pitchFamily="18" charset="0"/>
              </a:rPr>
              <a:t> </a:t>
            </a:r>
            <a:r>
              <a:rPr lang="en-US" sz="3800" b="1" dirty="0" smtClean="0">
                <a:effectLst>
                  <a:outerShdw blurRad="38100" dist="38100" dir="2700000" algn="tl">
                    <a:srgbClr val="C0C0C0"/>
                  </a:outerShdw>
                </a:effectLst>
                <a:latin typeface="Calisto MT" pitchFamily="18" charset="0"/>
              </a:rPr>
              <a:t>	</a:t>
            </a:r>
            <a:endParaRPr lang="en-US" sz="2400" dirty="0" smtClean="0">
              <a:effectLst>
                <a:outerShdw blurRad="38100" dist="38100" dir="2700000" algn="tl">
                  <a:srgbClr val="C0C0C0"/>
                </a:outerShdw>
              </a:effectLst>
              <a:latin typeface="Calisto MT" pitchFamily="18" charset="0"/>
            </a:endParaRPr>
          </a:p>
          <a:p>
            <a:pPr>
              <a:defRPr/>
            </a:pPr>
            <a:endParaRPr lang="en-US" sz="3600" dirty="0" smtClean="0"/>
          </a:p>
        </p:txBody>
      </p:sp>
    </p:spTree>
  </p:cSld>
  <p:clrMapOvr>
    <a:masterClrMapping/>
  </p:clrMapOvr>
  <p:transition>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7170"/>
                                        </p:tgtEl>
                                        <p:attrNameLst>
                                          <p:attrName>style.visibility</p:attrName>
                                        </p:attrNameLst>
                                      </p:cBhvr>
                                      <p:to>
                                        <p:strVal val="visible"/>
                                      </p:to>
                                    </p:set>
                                    <p:anim calcmode="lin" valueType="num">
                                      <p:cBhvr additive="base">
                                        <p:cTn id="7" dur="500" fill="hold"/>
                                        <p:tgtEl>
                                          <p:spTgt spid="7170"/>
                                        </p:tgtEl>
                                        <p:attrNameLst>
                                          <p:attrName>ppt_x</p:attrName>
                                        </p:attrNameLst>
                                      </p:cBhvr>
                                      <p:tavLst>
                                        <p:tav tm="0">
                                          <p:val>
                                            <p:strVal val="0-#ppt_w/2"/>
                                          </p:val>
                                        </p:tav>
                                        <p:tav tm="100000">
                                          <p:val>
                                            <p:strVal val="#ppt_x"/>
                                          </p:val>
                                        </p:tav>
                                      </p:tavLst>
                                    </p:anim>
                                    <p:anim calcmode="lin" valueType="num">
                                      <p:cBhvr additive="base">
                                        <p:cTn id="8" dur="500" fill="hold"/>
                                        <p:tgtEl>
                                          <p:spTgt spid="717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4" presetClass="entr" presetSubtype="0" fill="hold" grpId="0" nodeType="clickEffect">
                                  <p:stCondLst>
                                    <p:cond delay="0"/>
                                  </p:stCondLst>
                                  <p:childTnLst>
                                    <p:set>
                                      <p:cBhvr>
                                        <p:cTn id="12" dur="1" fill="hold">
                                          <p:stCondLst>
                                            <p:cond delay="499"/>
                                          </p:stCondLst>
                                        </p:cTn>
                                        <p:tgtEl>
                                          <p:spTgt spid="7171">
                                            <p:txEl>
                                              <p:pRg st="1" end="1"/>
                                            </p:txEl>
                                          </p:spTgt>
                                        </p:tgtEl>
                                        <p:attrNameLst>
                                          <p:attrName>style.visibility</p:attrName>
                                        </p:attrNameLst>
                                      </p:cBhvr>
                                      <p:to>
                                        <p:strVal val="visible"/>
                                      </p:to>
                                    </p:set>
                                    <p:anim to="" calcmode="lin" valueType="num">
                                      <p:cBhvr>
                                        <p:cTn id="13" dur="1" fill="hold"/>
                                        <p:tgtEl>
                                          <p:spTgt spid="7171">
                                            <p:txEl>
                                              <p:pRg st="1" end="1"/>
                                            </p:txEl>
                                          </p:spTgt>
                                        </p:tgtEl>
                                        <p:attrNameLst>
                                          <p:attrName/>
                                        </p:attrNameLst>
                                      </p:cBhvr>
                                    </p:anim>
                                  </p:childTnLst>
                                </p:cTn>
                              </p:par>
                              <p:par>
                                <p:cTn id="14" presetID="24" presetClass="entr" presetSubtype="0" fill="hold" grpId="0" nodeType="withEffect">
                                  <p:stCondLst>
                                    <p:cond delay="0"/>
                                  </p:stCondLst>
                                  <p:childTnLst>
                                    <p:set>
                                      <p:cBhvr>
                                        <p:cTn id="15" dur="1" fill="hold">
                                          <p:stCondLst>
                                            <p:cond delay="499"/>
                                          </p:stCondLst>
                                        </p:cTn>
                                        <p:tgtEl>
                                          <p:spTgt spid="7171">
                                            <p:txEl>
                                              <p:pRg st="2" end="2"/>
                                            </p:txEl>
                                          </p:spTgt>
                                        </p:tgtEl>
                                        <p:attrNameLst>
                                          <p:attrName>style.visibility</p:attrName>
                                        </p:attrNameLst>
                                      </p:cBhvr>
                                      <p:to>
                                        <p:strVal val="visible"/>
                                      </p:to>
                                    </p:set>
                                    <p:anim to="" calcmode="lin" valueType="num">
                                      <p:cBhvr>
                                        <p:cTn id="16" dur="1" fill="hold"/>
                                        <p:tgtEl>
                                          <p:spTgt spid="7171">
                                            <p:txEl>
                                              <p:pRg st="2" end="2"/>
                                            </p:txEl>
                                          </p:spTgt>
                                        </p:tgtEl>
                                        <p:attrNameLst>
                                          <p:attrName/>
                                        </p:attrNameLst>
                                      </p:cBhvr>
                                    </p:anim>
                                  </p:childTnLst>
                                </p:cTn>
                              </p:par>
                              <p:par>
                                <p:cTn id="17" presetID="24" presetClass="entr" presetSubtype="0" fill="hold" grpId="0" nodeType="withEffect">
                                  <p:stCondLst>
                                    <p:cond delay="0"/>
                                  </p:stCondLst>
                                  <p:childTnLst>
                                    <p:set>
                                      <p:cBhvr>
                                        <p:cTn id="18" dur="1" fill="hold">
                                          <p:stCondLst>
                                            <p:cond delay="499"/>
                                          </p:stCondLst>
                                        </p:cTn>
                                        <p:tgtEl>
                                          <p:spTgt spid="7171">
                                            <p:txEl>
                                              <p:pRg st="3" end="3"/>
                                            </p:txEl>
                                          </p:spTgt>
                                        </p:tgtEl>
                                        <p:attrNameLst>
                                          <p:attrName>style.visibility</p:attrName>
                                        </p:attrNameLst>
                                      </p:cBhvr>
                                      <p:to>
                                        <p:strVal val="visible"/>
                                      </p:to>
                                    </p:set>
                                    <p:anim to="" calcmode="lin" valueType="num">
                                      <p:cBhvr>
                                        <p:cTn id="19" dur="1" fill="hold"/>
                                        <p:tgtEl>
                                          <p:spTgt spid="7171">
                                            <p:txEl>
                                              <p:pRg st="3" end="3"/>
                                            </p:txEl>
                                          </p:spTgt>
                                        </p:tgtEl>
                                        <p:attrNameLst>
                                          <p:attrName/>
                                        </p:attrNameLst>
                                      </p:cBhvr>
                                    </p:anim>
                                  </p:childTnLst>
                                </p:cTn>
                              </p:par>
                              <p:par>
                                <p:cTn id="20" presetID="24" presetClass="entr" presetSubtype="0" fill="hold" grpId="0" nodeType="withEffect">
                                  <p:stCondLst>
                                    <p:cond delay="0"/>
                                  </p:stCondLst>
                                  <p:childTnLst>
                                    <p:set>
                                      <p:cBhvr>
                                        <p:cTn id="21" dur="1" fill="hold">
                                          <p:stCondLst>
                                            <p:cond delay="499"/>
                                          </p:stCondLst>
                                        </p:cTn>
                                        <p:tgtEl>
                                          <p:spTgt spid="7171">
                                            <p:txEl>
                                              <p:pRg st="4" end="4"/>
                                            </p:txEl>
                                          </p:spTgt>
                                        </p:tgtEl>
                                        <p:attrNameLst>
                                          <p:attrName>style.visibility</p:attrName>
                                        </p:attrNameLst>
                                      </p:cBhvr>
                                      <p:to>
                                        <p:strVal val="visible"/>
                                      </p:to>
                                    </p:set>
                                    <p:anim to="" calcmode="lin" valueType="num">
                                      <p:cBhvr>
                                        <p:cTn id="22" dur="1" fill="hold"/>
                                        <p:tgtEl>
                                          <p:spTgt spid="7171">
                                            <p:txEl>
                                              <p:pRg st="4" end="4"/>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499"/>
                                          </p:stCondLst>
                                        </p:cTn>
                                        <p:tgtEl>
                                          <p:spTgt spid="7171">
                                            <p:txEl>
                                              <p:pRg st="5" end="5"/>
                                            </p:txEl>
                                          </p:spTgt>
                                        </p:tgtEl>
                                        <p:attrNameLst>
                                          <p:attrName>style.visibility</p:attrName>
                                        </p:attrNameLst>
                                      </p:cBhvr>
                                      <p:to>
                                        <p:strVal val="visible"/>
                                      </p:to>
                                    </p:set>
                                    <p:anim to="" calcmode="lin" valueType="num">
                                      <p:cBhvr>
                                        <p:cTn id="27" dur="1" fill="hold"/>
                                        <p:tgtEl>
                                          <p:spTgt spid="7171">
                                            <p:txEl>
                                              <p:pRg st="5" end="5"/>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499"/>
                                          </p:stCondLst>
                                        </p:cTn>
                                        <p:tgtEl>
                                          <p:spTgt spid="7171">
                                            <p:txEl>
                                              <p:pRg st="7" end="7"/>
                                            </p:txEl>
                                          </p:spTgt>
                                        </p:tgtEl>
                                        <p:attrNameLst>
                                          <p:attrName>style.visibility</p:attrName>
                                        </p:attrNameLst>
                                      </p:cBhvr>
                                      <p:to>
                                        <p:strVal val="visible"/>
                                      </p:to>
                                    </p:set>
                                    <p:anim to="" calcmode="lin" valueType="num">
                                      <p:cBhvr>
                                        <p:cTn id="32" dur="1" fill="hold"/>
                                        <p:tgtEl>
                                          <p:spTgt spid="7171">
                                            <p:txEl>
                                              <p:pRg st="7" end="7"/>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0" grpId="0" animBg="1" autoUpdateAnimBg="0"/>
      <p:bldP spid="7171" grpId="0" build="p"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p:cNvPicPr>
            <a:picLocks noChangeAspect="1" noChangeArrowheads="1"/>
          </p:cNvPicPr>
          <p:nvPr/>
        </p:nvPicPr>
        <p:blipFill>
          <a:blip r:embed="rId2" cstate="print"/>
          <a:srcRect/>
          <a:stretch>
            <a:fillRect/>
          </a:stretch>
        </p:blipFill>
        <p:spPr bwMode="auto">
          <a:xfrm>
            <a:off x="0" y="609600"/>
            <a:ext cx="9144000" cy="6248400"/>
          </a:xfrm>
          <a:prstGeom prst="rect">
            <a:avLst/>
          </a:prstGeom>
          <a:noFill/>
          <a:ln w="9525">
            <a:noFill/>
            <a:miter lim="800000"/>
            <a:headEnd/>
            <a:tailEnd/>
          </a:ln>
        </p:spPr>
      </p:pic>
      <p:sp>
        <p:nvSpPr>
          <p:cNvPr id="13315" name="Text Box 3"/>
          <p:cNvSpPr txBox="1">
            <a:spLocks noChangeArrowheads="1"/>
          </p:cNvSpPr>
          <p:nvPr/>
        </p:nvSpPr>
        <p:spPr bwMode="auto">
          <a:xfrm>
            <a:off x="0" y="0"/>
            <a:ext cx="9144000" cy="584775"/>
          </a:xfrm>
          <a:prstGeom prst="rect">
            <a:avLst/>
          </a:prstGeom>
          <a:solidFill>
            <a:schemeClr val="tx2">
              <a:lumMod val="50000"/>
            </a:schemeClr>
          </a:solidFill>
          <a:ln>
            <a:headEnd/>
            <a:tailEnd/>
          </a:ln>
        </p:spPr>
        <p:style>
          <a:lnRef idx="0">
            <a:schemeClr val="accent3"/>
          </a:lnRef>
          <a:fillRef idx="3">
            <a:schemeClr val="accent3"/>
          </a:fillRef>
          <a:effectRef idx="3">
            <a:schemeClr val="accent3"/>
          </a:effectRef>
          <a:fontRef idx="minor">
            <a:schemeClr val="lt1"/>
          </a:fontRef>
        </p:style>
        <p:txBody>
          <a:bodyPr>
            <a:spAutoFit/>
          </a:bodyPr>
          <a:lstStyle/>
          <a:p>
            <a:pPr>
              <a:spcBef>
                <a:spcPct val="50000"/>
              </a:spcBef>
              <a:defRPr/>
            </a:pPr>
            <a:r>
              <a:rPr lang="en-US" sz="3200" dirty="0">
                <a:solidFill>
                  <a:schemeClr val="tx1"/>
                </a:solidFill>
                <a:latin typeface="Georgia" pitchFamily="18" charset="0"/>
              </a:rPr>
              <a:t>The Government Trade-Off: GUNS OR BUTTER?</a:t>
            </a:r>
          </a:p>
        </p:txBody>
      </p:sp>
    </p:spTree>
  </p:cSld>
  <p:clrMapOvr>
    <a:masterClrMapping/>
  </p:clrMapOvr>
  <p:transition>
    <p:cove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2"/>
          <p:cNvSpPr>
            <a:spLocks noGrp="1" noChangeArrowheads="1"/>
          </p:cNvSpPr>
          <p:nvPr>
            <p:ph type="title"/>
          </p:nvPr>
        </p:nvSpPr>
        <p:spPr>
          <a:xfrm>
            <a:off x="0" y="0"/>
            <a:ext cx="7010400" cy="1417638"/>
          </a:xfrm>
        </p:spPr>
        <p:txBody>
          <a:bodyPr/>
          <a:lstStyle/>
          <a:p>
            <a:pPr eaLnBrk="1" hangingPunct="1">
              <a:defRPr/>
            </a:pPr>
            <a:r>
              <a:rPr lang="en-US" sz="4000" dirty="0" smtClean="0"/>
              <a:t>Our Role in Funding the Government </a:t>
            </a:r>
          </a:p>
        </p:txBody>
      </p:sp>
      <p:sp>
        <p:nvSpPr>
          <p:cNvPr id="17411" name="Rectangle 3"/>
          <p:cNvSpPr>
            <a:spLocks noGrp="1" noChangeArrowheads="1"/>
          </p:cNvSpPr>
          <p:nvPr>
            <p:ph idx="1"/>
          </p:nvPr>
        </p:nvSpPr>
        <p:spPr>
          <a:xfrm>
            <a:off x="457200" y="1981200"/>
            <a:ext cx="8458200" cy="4648200"/>
          </a:xfrm>
        </p:spPr>
        <p:txBody>
          <a:bodyPr>
            <a:normAutofit lnSpcReduction="10000"/>
          </a:bodyPr>
          <a:lstStyle/>
          <a:p>
            <a:pPr eaLnBrk="1" hangingPunct="1"/>
            <a:r>
              <a:rPr lang="en-US" altLang="en-US" sz="2800" dirty="0" smtClean="0">
                <a:effectLst/>
              </a:rPr>
              <a:t>We authorize the government, through the Constitution and elected officials, to raise money through taxes.</a:t>
            </a:r>
          </a:p>
          <a:p>
            <a:pPr lvl="1" eaLnBrk="1" hangingPunct="1"/>
            <a:r>
              <a:rPr lang="en-US" altLang="en-US" sz="2400" dirty="0" smtClean="0">
                <a:effectLst/>
              </a:rPr>
              <a:t>Must originate in the House (Ways and Means)</a:t>
            </a:r>
          </a:p>
          <a:p>
            <a:pPr lvl="1" eaLnBrk="1" hangingPunct="1"/>
            <a:r>
              <a:rPr lang="en-US" altLang="en-US" sz="2400" dirty="0" smtClean="0">
                <a:effectLst/>
              </a:rPr>
              <a:t>House-Senate-President</a:t>
            </a:r>
          </a:p>
          <a:p>
            <a:pPr eaLnBrk="1" hangingPunct="1"/>
            <a:r>
              <a:rPr lang="en-US" altLang="en-US" sz="2800" dirty="0" smtClean="0">
                <a:effectLst/>
              </a:rPr>
              <a:t>Taxation is the primary way that the government collects money.  </a:t>
            </a:r>
          </a:p>
          <a:p>
            <a:pPr eaLnBrk="1" hangingPunct="1"/>
            <a:r>
              <a:rPr lang="en-US" altLang="en-US" sz="2800" dirty="0" smtClean="0">
                <a:effectLst/>
              </a:rPr>
              <a:t>Without </a:t>
            </a:r>
            <a:r>
              <a:rPr lang="en-US" altLang="en-US" sz="2800" u="sng" dirty="0" smtClean="0">
                <a:effectLst/>
              </a:rPr>
              <a:t>revenue</a:t>
            </a:r>
            <a:r>
              <a:rPr lang="en-US" altLang="en-US" sz="2800" dirty="0" smtClean="0">
                <a:effectLst/>
              </a:rPr>
              <a:t>, or income from taxes, government would not be able to provide goods and services.</a:t>
            </a:r>
            <a:endParaRPr lang="en-US" sz="2800" dirty="0" smtClean="0">
              <a:effectLst/>
            </a:endParaRPr>
          </a:p>
        </p:txBody>
      </p:sp>
    </p:spTree>
  </p:cSld>
  <p:clrMapOvr>
    <a:masterClrMapping/>
  </p:clrMapOvr>
  <p:transition>
    <p:cove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2"/>
          <p:cNvSpPr>
            <a:spLocks noGrp="1" noChangeArrowheads="1"/>
          </p:cNvSpPr>
          <p:nvPr>
            <p:ph type="title"/>
          </p:nvPr>
        </p:nvSpPr>
        <p:spPr>
          <a:xfrm>
            <a:off x="0" y="274638"/>
            <a:ext cx="7086600" cy="1143000"/>
          </a:xfrm>
        </p:spPr>
        <p:txBody>
          <a:bodyPr>
            <a:normAutofit fontScale="90000"/>
          </a:bodyPr>
          <a:lstStyle/>
          <a:p>
            <a:pPr eaLnBrk="1" hangingPunct="1">
              <a:defRPr/>
            </a:pPr>
            <a:r>
              <a:rPr lang="en-US" sz="4000" smtClean="0"/>
              <a:t>Power and Limits of Taxation</a:t>
            </a:r>
          </a:p>
        </p:txBody>
      </p:sp>
      <p:sp>
        <p:nvSpPr>
          <p:cNvPr id="130051" name="Rectangle 3"/>
          <p:cNvSpPr>
            <a:spLocks noGrp="1" noChangeArrowheads="1"/>
          </p:cNvSpPr>
          <p:nvPr>
            <p:ph idx="1"/>
          </p:nvPr>
        </p:nvSpPr>
        <p:spPr>
          <a:xfrm>
            <a:off x="228600" y="1676400"/>
            <a:ext cx="4876800" cy="5029200"/>
          </a:xfrm>
          <a:solidFill>
            <a:schemeClr val="tx2"/>
          </a:solidFill>
        </p:spPr>
        <p:txBody>
          <a:bodyPr/>
          <a:lstStyle/>
          <a:p>
            <a:pPr eaLnBrk="1" hangingPunct="1">
              <a:lnSpc>
                <a:spcPct val="80000"/>
              </a:lnSpc>
              <a:buFont typeface="Wingdings" pitchFamily="2" charset="2"/>
              <a:buNone/>
            </a:pPr>
            <a:r>
              <a:rPr lang="en-US" altLang="en-US" sz="2400" u="sng" dirty="0" smtClean="0">
                <a:solidFill>
                  <a:srgbClr val="000000"/>
                </a:solidFill>
                <a:effectLst/>
              </a:rPr>
              <a:t>The Power to Tax</a:t>
            </a:r>
          </a:p>
          <a:p>
            <a:pPr eaLnBrk="1" hangingPunct="1">
              <a:lnSpc>
                <a:spcPct val="80000"/>
              </a:lnSpc>
            </a:pPr>
            <a:r>
              <a:rPr lang="en-US" altLang="en-US" sz="2400" dirty="0" smtClean="0">
                <a:solidFill>
                  <a:srgbClr val="000000"/>
                </a:solidFill>
                <a:effectLst/>
              </a:rPr>
              <a:t>Article 1, Section 8, Clause 1 of the Constitution grants Congress the power to tax.</a:t>
            </a:r>
          </a:p>
          <a:p>
            <a:pPr eaLnBrk="1" hangingPunct="1">
              <a:lnSpc>
                <a:spcPct val="80000"/>
              </a:lnSpc>
            </a:pPr>
            <a:r>
              <a:rPr lang="en-US" altLang="en-US" sz="2400" dirty="0" smtClean="0">
                <a:solidFill>
                  <a:srgbClr val="000000"/>
                </a:solidFill>
                <a:effectLst/>
              </a:rPr>
              <a:t>The Sixteenth Amendment (</a:t>
            </a:r>
            <a:r>
              <a:rPr lang="en-US" sz="2400" dirty="0" smtClean="0">
                <a:solidFill>
                  <a:srgbClr val="000000"/>
                </a:solidFill>
                <a:effectLst/>
              </a:rPr>
              <a:t>introduced 1909, ratified 1913)</a:t>
            </a:r>
            <a:r>
              <a:rPr lang="en-US" altLang="en-US" sz="2400" dirty="0" smtClean="0">
                <a:solidFill>
                  <a:srgbClr val="000000"/>
                </a:solidFill>
                <a:effectLst/>
              </a:rPr>
              <a:t> gives Congress the power to levy an income tax.</a:t>
            </a:r>
          </a:p>
          <a:p>
            <a:pPr eaLnBrk="1" hangingPunct="1">
              <a:lnSpc>
                <a:spcPct val="80000"/>
              </a:lnSpc>
            </a:pPr>
            <a:r>
              <a:rPr lang="en-US" altLang="en-US" sz="2400" dirty="0" smtClean="0">
                <a:solidFill>
                  <a:srgbClr val="000000"/>
                </a:solidFill>
                <a:effectLst/>
              </a:rPr>
              <a:t>Historical Context: Great Depression- Social Security Act (1935)- WWII – 80’s - Present</a:t>
            </a:r>
          </a:p>
        </p:txBody>
      </p:sp>
      <p:sp>
        <p:nvSpPr>
          <p:cNvPr id="130052" name="Rectangle 4"/>
          <p:cNvSpPr>
            <a:spLocks noChangeArrowheads="1"/>
          </p:cNvSpPr>
          <p:nvPr/>
        </p:nvSpPr>
        <p:spPr bwMode="auto">
          <a:xfrm>
            <a:off x="5486400" y="1676400"/>
            <a:ext cx="3505200" cy="5029200"/>
          </a:xfrm>
          <a:prstGeom prst="rect">
            <a:avLst/>
          </a:prstGeom>
          <a:solidFill>
            <a:schemeClr val="tx2">
              <a:lumMod val="50000"/>
            </a:schemeClr>
          </a:solidFill>
          <a:ln w="9525">
            <a:noFill/>
            <a:miter lim="800000"/>
            <a:headEnd/>
            <a:tailEnd/>
          </a:ln>
          <a:effectLst/>
        </p:spPr>
        <p:txBody>
          <a:bodyPr/>
          <a:lstStyle/>
          <a:p>
            <a:pPr eaLnBrk="1" hangingPunct="1">
              <a:spcBef>
                <a:spcPct val="20000"/>
              </a:spcBef>
              <a:buClr>
                <a:schemeClr val="hlink"/>
              </a:buClr>
              <a:buSzPct val="80000"/>
              <a:buFont typeface="Wingdings" pitchFamily="2" charset="2"/>
              <a:buNone/>
              <a:defRPr/>
            </a:pPr>
            <a:r>
              <a:rPr lang="en-US" altLang="en-US" sz="2400" b="1" u="sng" dirty="0">
                <a:effectLst>
                  <a:outerShdw blurRad="38100" dist="38100" dir="2700000" algn="tl">
                    <a:srgbClr val="000000"/>
                  </a:outerShdw>
                </a:effectLst>
                <a:latin typeface="+mn-lt"/>
              </a:rPr>
              <a:t>Limits on </a:t>
            </a:r>
            <a:r>
              <a:rPr lang="en-US" altLang="en-US" sz="2400" b="1" u="sng" dirty="0" smtClean="0">
                <a:effectLst>
                  <a:outerShdw blurRad="38100" dist="38100" dir="2700000" algn="tl">
                    <a:srgbClr val="000000"/>
                  </a:outerShdw>
                </a:effectLst>
                <a:latin typeface="+mn-lt"/>
              </a:rPr>
              <a:t>Power </a:t>
            </a:r>
            <a:r>
              <a:rPr lang="en-US" altLang="en-US" sz="2400" b="1" u="sng" dirty="0">
                <a:effectLst>
                  <a:outerShdw blurRad="38100" dist="38100" dir="2700000" algn="tl">
                    <a:srgbClr val="000000"/>
                  </a:outerShdw>
                </a:effectLst>
                <a:latin typeface="+mn-lt"/>
              </a:rPr>
              <a:t>to Tax</a:t>
            </a:r>
          </a:p>
          <a:p>
            <a:pPr marL="455613" lvl="1" indent="-336550" eaLnBrk="1" hangingPunct="1">
              <a:spcBef>
                <a:spcPct val="20000"/>
              </a:spcBef>
              <a:buClr>
                <a:schemeClr val="tx1"/>
              </a:buClr>
              <a:defRPr/>
            </a:pPr>
            <a:r>
              <a:rPr lang="en-US" altLang="en-US" sz="2400" dirty="0">
                <a:effectLst>
                  <a:outerShdw blurRad="38100" dist="38100" dir="2700000" algn="tl">
                    <a:srgbClr val="000000"/>
                  </a:outerShdw>
                </a:effectLst>
                <a:latin typeface="+mn-lt"/>
              </a:rPr>
              <a:t>1. The purpose of the tax must be for “the common defense and general welfare.”</a:t>
            </a:r>
          </a:p>
          <a:p>
            <a:pPr marL="455613" lvl="1" indent="-336550" eaLnBrk="1" hangingPunct="1">
              <a:spcBef>
                <a:spcPct val="20000"/>
              </a:spcBef>
              <a:buClr>
                <a:schemeClr val="tx1"/>
              </a:buClr>
              <a:defRPr/>
            </a:pPr>
            <a:r>
              <a:rPr lang="en-US" altLang="en-US" sz="2400" dirty="0">
                <a:effectLst>
                  <a:outerShdw blurRad="38100" dist="38100" dir="2700000" algn="tl">
                    <a:srgbClr val="000000"/>
                  </a:outerShdw>
                </a:effectLst>
                <a:latin typeface="+mn-lt"/>
              </a:rPr>
              <a:t>2. Federal taxes must be the same in every state.</a:t>
            </a:r>
          </a:p>
          <a:p>
            <a:pPr marL="455613" lvl="1" indent="-336550" eaLnBrk="1" hangingPunct="1">
              <a:spcBef>
                <a:spcPct val="20000"/>
              </a:spcBef>
              <a:buClr>
                <a:schemeClr val="tx1"/>
              </a:buClr>
              <a:defRPr/>
            </a:pPr>
            <a:r>
              <a:rPr lang="en-US" altLang="en-US" sz="2400" dirty="0">
                <a:effectLst>
                  <a:outerShdw blurRad="38100" dist="38100" dir="2700000" algn="tl">
                    <a:srgbClr val="000000"/>
                  </a:outerShdw>
                </a:effectLst>
                <a:latin typeface="+mn-lt"/>
              </a:rPr>
              <a:t>3. The government may not tax exports.</a:t>
            </a:r>
            <a:endParaRPr lang="en-US" altLang="en-US" sz="3200" dirty="0">
              <a:effectLst>
                <a:outerShdw blurRad="38100" dist="38100" dir="2700000" algn="tl">
                  <a:srgbClr val="000000"/>
                </a:outerShdw>
              </a:effectLst>
              <a:latin typeface="+mn-lt"/>
            </a:endParaRPr>
          </a:p>
          <a:p>
            <a:pPr eaLnBrk="1" hangingPunct="1">
              <a:spcBef>
                <a:spcPct val="20000"/>
              </a:spcBef>
              <a:buClr>
                <a:schemeClr val="hlink"/>
              </a:buClr>
              <a:buSzPct val="80000"/>
              <a:buFont typeface="Wingdings" pitchFamily="2" charset="2"/>
              <a:buChar char="n"/>
              <a:defRPr/>
            </a:pPr>
            <a:endParaRPr lang="en-US" altLang="en-US" sz="2800" dirty="0">
              <a:solidFill>
                <a:srgbClr val="000000"/>
              </a:solidFill>
              <a:effectLst>
                <a:outerShdw blurRad="38100" dist="38100" dir="2700000" algn="tl">
                  <a:srgbClr val="FFFFFF"/>
                </a:outerShdw>
              </a:effectLst>
              <a:latin typeface="Tahoma" pitchFamily="34" charset="0"/>
            </a:endParaRPr>
          </a:p>
        </p:txBody>
      </p:sp>
    </p:spTree>
  </p:cSld>
  <p:clrMapOvr>
    <a:masterClrMapping/>
  </p:clrMapOvr>
  <p:transition>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30051">
                                            <p:txEl>
                                              <p:pRg st="0" end="0"/>
                                            </p:txEl>
                                          </p:spTgt>
                                        </p:tgtEl>
                                        <p:attrNameLst>
                                          <p:attrName>style.visibility</p:attrName>
                                        </p:attrNameLst>
                                      </p:cBhvr>
                                      <p:to>
                                        <p:strVal val="visible"/>
                                      </p:to>
                                    </p:set>
                                    <p:animEffect transition="in" filter="blinds(horizontal)">
                                      <p:cBhvr>
                                        <p:cTn id="7" dur="500"/>
                                        <p:tgtEl>
                                          <p:spTgt spid="13005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130051">
                                            <p:txEl>
                                              <p:pRg st="1" end="1"/>
                                            </p:txEl>
                                          </p:spTgt>
                                        </p:tgtEl>
                                        <p:attrNameLst>
                                          <p:attrName>style.visibility</p:attrName>
                                        </p:attrNameLst>
                                      </p:cBhvr>
                                      <p:to>
                                        <p:strVal val="visible"/>
                                      </p:to>
                                    </p:set>
                                    <p:animEffect transition="in" filter="dissolve">
                                      <p:cBhvr>
                                        <p:cTn id="12" dur="500"/>
                                        <p:tgtEl>
                                          <p:spTgt spid="13005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130051">
                                            <p:txEl>
                                              <p:pRg st="2" end="2"/>
                                            </p:txEl>
                                          </p:spTgt>
                                        </p:tgtEl>
                                        <p:attrNameLst>
                                          <p:attrName>style.visibility</p:attrName>
                                        </p:attrNameLst>
                                      </p:cBhvr>
                                      <p:to>
                                        <p:strVal val="visible"/>
                                      </p:to>
                                    </p:set>
                                    <p:animEffect transition="in" filter="dissolve">
                                      <p:cBhvr>
                                        <p:cTn id="17" dur="500"/>
                                        <p:tgtEl>
                                          <p:spTgt spid="13005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130051">
                                            <p:txEl>
                                              <p:pRg st="3" end="3"/>
                                            </p:txEl>
                                          </p:spTgt>
                                        </p:tgtEl>
                                        <p:attrNameLst>
                                          <p:attrName>style.visibility</p:attrName>
                                        </p:attrNameLst>
                                      </p:cBhvr>
                                      <p:to>
                                        <p:strVal val="visible"/>
                                      </p:to>
                                    </p:set>
                                    <p:animEffect transition="in" filter="dissolve">
                                      <p:cBhvr>
                                        <p:cTn id="22" dur="500"/>
                                        <p:tgtEl>
                                          <p:spTgt spid="130051">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130052">
                                            <p:txEl>
                                              <p:pRg st="0" end="0"/>
                                            </p:txEl>
                                          </p:spTgt>
                                        </p:tgtEl>
                                        <p:attrNameLst>
                                          <p:attrName>style.visibility</p:attrName>
                                        </p:attrNameLst>
                                      </p:cBhvr>
                                      <p:to>
                                        <p:strVal val="visible"/>
                                      </p:to>
                                    </p:set>
                                    <p:animEffect transition="in" filter="dissolve">
                                      <p:cBhvr>
                                        <p:cTn id="27" dur="500"/>
                                        <p:tgtEl>
                                          <p:spTgt spid="130052">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130052">
                                            <p:txEl>
                                              <p:pRg st="1" end="1"/>
                                            </p:txEl>
                                          </p:spTgt>
                                        </p:tgtEl>
                                        <p:attrNameLst>
                                          <p:attrName>style.visibility</p:attrName>
                                        </p:attrNameLst>
                                      </p:cBhvr>
                                      <p:to>
                                        <p:strVal val="visible"/>
                                      </p:to>
                                    </p:set>
                                    <p:animEffect transition="in" filter="dissolve">
                                      <p:cBhvr>
                                        <p:cTn id="32" dur="500"/>
                                        <p:tgtEl>
                                          <p:spTgt spid="130052">
                                            <p:txEl>
                                              <p:pRg st="1" end="1"/>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130052">
                                            <p:txEl>
                                              <p:pRg st="2" end="2"/>
                                            </p:txEl>
                                          </p:spTgt>
                                        </p:tgtEl>
                                        <p:attrNameLst>
                                          <p:attrName>style.visibility</p:attrName>
                                        </p:attrNameLst>
                                      </p:cBhvr>
                                      <p:to>
                                        <p:strVal val="visible"/>
                                      </p:to>
                                    </p:set>
                                    <p:animEffect transition="in" filter="dissolve">
                                      <p:cBhvr>
                                        <p:cTn id="37" dur="500"/>
                                        <p:tgtEl>
                                          <p:spTgt spid="130052">
                                            <p:txEl>
                                              <p:pRg st="2" end="2"/>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9" presetClass="entr" presetSubtype="0" fill="hold" grpId="0" nodeType="clickEffect">
                                  <p:stCondLst>
                                    <p:cond delay="0"/>
                                  </p:stCondLst>
                                  <p:childTnLst>
                                    <p:set>
                                      <p:cBhvr>
                                        <p:cTn id="41" dur="1" fill="hold">
                                          <p:stCondLst>
                                            <p:cond delay="0"/>
                                          </p:stCondLst>
                                        </p:cTn>
                                        <p:tgtEl>
                                          <p:spTgt spid="130052">
                                            <p:txEl>
                                              <p:pRg st="3" end="3"/>
                                            </p:txEl>
                                          </p:spTgt>
                                        </p:tgtEl>
                                        <p:attrNameLst>
                                          <p:attrName>style.visibility</p:attrName>
                                        </p:attrNameLst>
                                      </p:cBhvr>
                                      <p:to>
                                        <p:strVal val="visible"/>
                                      </p:to>
                                    </p:set>
                                    <p:animEffect transition="in" filter="dissolve">
                                      <p:cBhvr>
                                        <p:cTn id="42" dur="500"/>
                                        <p:tgtEl>
                                          <p:spTgt spid="13005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0052" grpId="0" build="p" bldLvl="2"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2"/>
          <p:cNvSpPr>
            <a:spLocks noGrp="1" noChangeArrowheads="1"/>
          </p:cNvSpPr>
          <p:nvPr>
            <p:ph type="title"/>
          </p:nvPr>
        </p:nvSpPr>
        <p:spPr>
          <a:xfrm>
            <a:off x="457200" y="274638"/>
            <a:ext cx="6858000" cy="1143000"/>
          </a:xfrm>
        </p:spPr>
        <p:txBody>
          <a:bodyPr/>
          <a:lstStyle/>
          <a:p>
            <a:pPr eaLnBrk="1" hangingPunct="1">
              <a:defRPr/>
            </a:pPr>
            <a:r>
              <a:rPr lang="en-US" smtClean="0"/>
              <a:t>Tax Structures</a:t>
            </a:r>
          </a:p>
        </p:txBody>
      </p:sp>
      <p:sp>
        <p:nvSpPr>
          <p:cNvPr id="131075" name="Rectangle 3"/>
          <p:cNvSpPr>
            <a:spLocks noGrp="1" noChangeArrowheads="1"/>
          </p:cNvSpPr>
          <p:nvPr>
            <p:ph idx="1"/>
          </p:nvPr>
        </p:nvSpPr>
        <p:spPr>
          <a:xfrm>
            <a:off x="457200" y="2057400"/>
            <a:ext cx="8229600" cy="4419600"/>
          </a:xfrm>
        </p:spPr>
        <p:txBody>
          <a:bodyPr>
            <a:normAutofit lnSpcReduction="10000"/>
          </a:bodyPr>
          <a:lstStyle/>
          <a:p>
            <a:pPr eaLnBrk="1" hangingPunct="1">
              <a:buFont typeface="Wingdings" pitchFamily="2" charset="2"/>
              <a:buChar char="§"/>
              <a:defRPr/>
            </a:pPr>
            <a:r>
              <a:rPr lang="en-US" altLang="en-US" sz="2800" dirty="0" smtClean="0">
                <a:effectLst/>
              </a:rPr>
              <a:t>Proportional Taxes</a:t>
            </a:r>
          </a:p>
          <a:p>
            <a:pPr marL="365760" lvl="1" indent="0" eaLnBrk="1" hangingPunct="1">
              <a:buNone/>
              <a:defRPr/>
            </a:pPr>
            <a:r>
              <a:rPr lang="en-US" altLang="en-US" sz="2400" dirty="0" smtClean="0">
                <a:effectLst/>
              </a:rPr>
              <a:t>A proportional tax is a tax for which the percentage of income paid in taxes remains the same for all income levels.  </a:t>
            </a:r>
          </a:p>
          <a:p>
            <a:pPr eaLnBrk="1" hangingPunct="1">
              <a:buFont typeface="Wingdings" pitchFamily="2" charset="2"/>
              <a:buChar char="§"/>
              <a:defRPr/>
            </a:pPr>
            <a:r>
              <a:rPr lang="en-US" altLang="en-US" sz="2800" dirty="0" smtClean="0">
                <a:effectLst/>
              </a:rPr>
              <a:t>Progressive Taxes</a:t>
            </a:r>
          </a:p>
          <a:p>
            <a:pPr marL="365760" lvl="1" indent="0" eaLnBrk="1" hangingPunct="1">
              <a:buNone/>
              <a:defRPr/>
            </a:pPr>
            <a:r>
              <a:rPr lang="en-US" altLang="en-US" sz="2400" dirty="0" smtClean="0">
                <a:effectLst/>
              </a:rPr>
              <a:t>A progressive tax is a tax for which the percent of income paid in taxes increases as income increases.</a:t>
            </a:r>
          </a:p>
          <a:p>
            <a:pPr eaLnBrk="1" hangingPunct="1">
              <a:buFont typeface="Wingdings" pitchFamily="2" charset="2"/>
              <a:buChar char="§"/>
              <a:defRPr/>
            </a:pPr>
            <a:r>
              <a:rPr lang="en-US" altLang="en-US" sz="2800" dirty="0" smtClean="0">
                <a:effectLst/>
              </a:rPr>
              <a:t>Regressive Taxes</a:t>
            </a:r>
          </a:p>
          <a:p>
            <a:pPr marL="365760" lvl="1" indent="0" eaLnBrk="1" hangingPunct="1">
              <a:buNone/>
              <a:defRPr/>
            </a:pPr>
            <a:r>
              <a:rPr lang="en-US" altLang="en-US" sz="2400" dirty="0" smtClean="0">
                <a:effectLst/>
              </a:rPr>
              <a:t>A regressive tax is a tax for which the percentage of income paid in taxes decreases as income increases.</a:t>
            </a:r>
          </a:p>
          <a:p>
            <a:pPr eaLnBrk="1" hangingPunct="1">
              <a:defRPr/>
            </a:pPr>
            <a:endParaRPr lang="en-US" sz="2800" dirty="0" smtClean="0">
              <a:solidFill>
                <a:srgbClr val="000000"/>
              </a:solidFill>
              <a:effectLst>
                <a:outerShdw blurRad="38100" dist="38100" dir="2700000" algn="tl">
                  <a:srgbClr val="FFFFFF"/>
                </a:outerShdw>
              </a:effectLst>
            </a:endParaRPr>
          </a:p>
        </p:txBody>
      </p:sp>
    </p:spTree>
  </p:cSld>
  <p:clrMapOvr>
    <a:masterClrMapping/>
  </p:clrMapOvr>
  <p:transition>
    <p:cover/>
  </p:transition>
  <p:timing>
    <p:tnLst>
      <p:par>
        <p:cTn id="1" dur="indefinite" restart="never" nodeType="tmRoot"/>
      </p:par>
    </p:tnLst>
  </p:timing>
</p:sld>
</file>

<file path=ppt/theme/theme1.xml><?xml version="1.0" encoding="utf-8"?>
<a:theme xmlns:a="http://schemas.openxmlformats.org/drawingml/2006/main" name="Kilter">
  <a:themeElements>
    <a:clrScheme name="Kilter">
      <a:dk1>
        <a:sysClr val="windowText" lastClr="000000"/>
      </a:dk1>
      <a:lt1>
        <a:sysClr val="window" lastClr="FFFFFF"/>
      </a:lt1>
      <a:dk2>
        <a:srgbClr val="318FC5"/>
      </a:dk2>
      <a:lt2>
        <a:srgbClr val="AEE8FB"/>
      </a:lt2>
      <a:accent1>
        <a:srgbClr val="76C5EF"/>
      </a:accent1>
      <a:accent2>
        <a:srgbClr val="FEA022"/>
      </a:accent2>
      <a:accent3>
        <a:srgbClr val="FF6700"/>
      </a:accent3>
      <a:accent4>
        <a:srgbClr val="70A525"/>
      </a:accent4>
      <a:accent5>
        <a:srgbClr val="A5D848"/>
      </a:accent5>
      <a:accent6>
        <a:srgbClr val="20768C"/>
      </a:accent6>
      <a:hlink>
        <a:srgbClr val="7AB6E8"/>
      </a:hlink>
      <a:folHlink>
        <a:srgbClr val="83B0D3"/>
      </a:folHlink>
    </a:clrScheme>
    <a:fontScheme name="Executi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Kilter">
      <a:fillStyleLst>
        <a:solidFill>
          <a:schemeClr val="phClr"/>
        </a:solidFill>
        <a:gradFill rotWithShape="1">
          <a:gsLst>
            <a:gs pos="0">
              <a:schemeClr val="phClr">
                <a:tint val="14000"/>
                <a:satMod val="180000"/>
                <a:lumMod val="100000"/>
              </a:schemeClr>
            </a:gs>
            <a:gs pos="42000">
              <a:schemeClr val="phClr">
                <a:tint val="40000"/>
                <a:satMod val="160000"/>
                <a:lumMod val="94000"/>
              </a:schemeClr>
            </a:gs>
            <a:gs pos="100000">
              <a:schemeClr val="phClr">
                <a:tint val="94000"/>
                <a:satMod val="140000"/>
              </a:schemeClr>
            </a:gs>
          </a:gsLst>
          <a:lin ang="5160000" scaled="1"/>
        </a:gradFill>
        <a:gradFill rotWithShape="1">
          <a:gsLst>
            <a:gs pos="38000">
              <a:schemeClr val="phClr">
                <a:satMod val="120000"/>
              </a:schemeClr>
            </a:gs>
            <a:gs pos="100000">
              <a:schemeClr val="phClr">
                <a:shade val="60000"/>
                <a:satMod val="180000"/>
                <a:lumMod val="70000"/>
              </a:schemeClr>
            </a:gs>
          </a:gsLst>
          <a:lin ang="4680000" scaled="0"/>
        </a:gradFill>
      </a:fillStyleLst>
      <a:lnStyleLst>
        <a:ln w="12700" cap="flat" cmpd="sng" algn="ctr">
          <a:solidFill>
            <a:schemeClr val="phClr">
              <a:shade val="50000"/>
            </a:schemeClr>
          </a:solidFill>
          <a:prstDash val="solid"/>
        </a:ln>
        <a:ln w="25400" cap="flat" cmpd="sng" algn="ctr">
          <a:solidFill>
            <a:schemeClr val="phClr">
              <a:shade val="75000"/>
              <a:lumMod val="90000"/>
            </a:schemeClr>
          </a:solidFill>
          <a:prstDash val="solid"/>
        </a:ln>
        <a:ln w="38100" cap="flat" cmpd="sng" algn="ctr">
          <a:solidFill>
            <a:schemeClr val="phClr"/>
          </a:solidFill>
          <a:prstDash val="solid"/>
        </a:ln>
      </a:lnStyleLst>
      <a:effectStyleLst>
        <a:effectStyle>
          <a:effectLst>
            <a:outerShdw blurRad="63500" dist="12700" dir="5400000" sx="102000" sy="102000" rotWithShape="0">
              <a:srgbClr val="000000">
                <a:alpha val="20000"/>
              </a:srgbClr>
            </a:outerShdw>
          </a:effectLst>
        </a:effectStyle>
        <a:effectStyle>
          <a:effectLst>
            <a:outerShdw blurRad="76200" dist="25400" dir="5400000" rotWithShape="0">
              <a:srgbClr val="000000">
                <a:alpha val="50000"/>
              </a:srgbClr>
            </a:outerShdw>
          </a:effectLst>
          <a:scene3d>
            <a:camera prst="orthographicFront">
              <a:rot lat="0" lon="0" rev="0"/>
            </a:camera>
            <a:lightRig rig="glow" dir="tl">
              <a:rot lat="0" lon="0" rev="19800000"/>
            </a:lightRig>
          </a:scene3d>
          <a:sp3d prstMaterial="metal">
            <a:bevelT w="152400" h="63500" prst="softRound"/>
          </a:sp3d>
        </a:effectStyle>
        <a:effectStyle>
          <a:effectLst>
            <a:outerShdw blurRad="107950" dist="12700" dir="5040000" rotWithShape="0">
              <a:srgbClr val="000000">
                <a:alpha val="54000"/>
              </a:srgbClr>
            </a:outerShdw>
          </a:effectLst>
          <a:scene3d>
            <a:camera prst="orthographicFront">
              <a:rot lat="0" lon="0" rev="0"/>
            </a:camera>
            <a:lightRig rig="threePt" dir="tl">
              <a:rot lat="0" lon="0" rev="19800000"/>
            </a:lightRig>
          </a:scene3d>
          <a:sp3d prstMaterial="plastic">
            <a:bevelT h="63500" prst="softRound"/>
          </a:sp3d>
        </a:effectStyle>
      </a:effectStyleLst>
      <a:bgFillStyleLst>
        <a:solidFill>
          <a:schemeClr val="phClr"/>
        </a:solidFill>
        <a:gradFill rotWithShape="1">
          <a:gsLst>
            <a:gs pos="0">
              <a:schemeClr val="phClr">
                <a:tint val="95000"/>
                <a:satMod val="140000"/>
                <a:lumMod val="120000"/>
              </a:schemeClr>
            </a:gs>
            <a:gs pos="100000">
              <a:schemeClr val="phClr">
                <a:tint val="95000"/>
                <a:shade val="70000"/>
                <a:satMod val="180000"/>
                <a:lumMod val="82000"/>
              </a:schemeClr>
            </a:gs>
          </a:gsLst>
          <a:path path="circle">
            <a:fillToRect l="25000" t="25000" r="25000" b="25000"/>
          </a:path>
        </a:gradFill>
        <a:gradFill rotWithShape="1">
          <a:gsLst>
            <a:gs pos="0">
              <a:schemeClr val="phClr">
                <a:tint val="94000"/>
                <a:satMod val="140000"/>
                <a:lumMod val="120000"/>
              </a:schemeClr>
            </a:gs>
            <a:gs pos="100000">
              <a:schemeClr val="phClr">
                <a:tint val="97000"/>
                <a:shade val="70000"/>
                <a:satMod val="190000"/>
                <a:lumMod val="72000"/>
              </a:schemeClr>
            </a:gs>
          </a:gsLst>
          <a:path path="circle">
            <a:fillToRect l="50000" t="50000" r="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14294</TotalTime>
  <Words>1134</Words>
  <Application>Microsoft Office PowerPoint</Application>
  <PresentationFormat>On-screen Show (4:3)</PresentationFormat>
  <Paragraphs>145</Paragraphs>
  <Slides>23</Slides>
  <Notes>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23</vt:i4>
      </vt:variant>
    </vt:vector>
  </HeadingPairs>
  <TitlesOfParts>
    <vt:vector size="25" baseType="lpstr">
      <vt:lpstr>Kilter</vt:lpstr>
      <vt:lpstr>Document</vt:lpstr>
      <vt:lpstr>What is Economics?</vt:lpstr>
      <vt:lpstr>PowerPoint Presentation</vt:lpstr>
      <vt:lpstr>PowerPoint Presentation</vt:lpstr>
      <vt:lpstr>Scarcity and Shortage</vt:lpstr>
      <vt:lpstr>        Chapter 1, Section 2: “Choosing is Refusing” </vt:lpstr>
      <vt:lpstr>PowerPoint Presentation</vt:lpstr>
      <vt:lpstr>Our Role in Funding the Government </vt:lpstr>
      <vt:lpstr>Power and Limits of Taxation</vt:lpstr>
      <vt:lpstr>Tax Structures</vt:lpstr>
      <vt:lpstr>Tax Activity </vt:lpstr>
      <vt:lpstr>What is a “good” tax?</vt:lpstr>
      <vt:lpstr>Types of Taxes</vt:lpstr>
      <vt:lpstr>PowerPoint Presentation</vt:lpstr>
      <vt:lpstr>Spending Categories</vt:lpstr>
      <vt:lpstr>How the Money Comes In: Revenue</vt:lpstr>
      <vt:lpstr>Where the Money Goes: Spending</vt:lpstr>
      <vt:lpstr>PowerPoint Presentation</vt:lpstr>
      <vt:lpstr>PowerPoint Presentation</vt:lpstr>
      <vt:lpstr>The Budget Process</vt:lpstr>
      <vt:lpstr>What is the budget timeline?</vt:lpstr>
      <vt:lpstr>Guns or Butter?</vt:lpstr>
      <vt:lpstr>PowerPoint Presentation</vt:lpstr>
      <vt:lpstr>What can we learn from looking at a Production Possibilities Graph/Frontier?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HP Authorized Customer</dc:creator>
  <cp:lastModifiedBy>tscunningham</cp:lastModifiedBy>
  <cp:revision>301</cp:revision>
  <dcterms:created xsi:type="dcterms:W3CDTF">2005-11-01T01:32:38Z</dcterms:created>
  <dcterms:modified xsi:type="dcterms:W3CDTF">2013-11-08T19:30:15Z</dcterms:modified>
</cp:coreProperties>
</file>